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37" r:id="rId3"/>
    <p:sldId id="338" r:id="rId4"/>
    <p:sldId id="388" r:id="rId5"/>
    <p:sldId id="391" r:id="rId6"/>
    <p:sldId id="387" r:id="rId7"/>
    <p:sldId id="259" r:id="rId8"/>
    <p:sldId id="389" r:id="rId9"/>
    <p:sldId id="258" r:id="rId10"/>
    <p:sldId id="292" r:id="rId11"/>
    <p:sldId id="293" r:id="rId12"/>
    <p:sldId id="296" r:id="rId13"/>
    <p:sldId id="371" r:id="rId14"/>
    <p:sldId id="261" r:id="rId15"/>
    <p:sldId id="260" r:id="rId16"/>
    <p:sldId id="294" r:id="rId17"/>
    <p:sldId id="295" r:id="rId18"/>
    <p:sldId id="308" r:id="rId19"/>
    <p:sldId id="385" r:id="rId20"/>
    <p:sldId id="390" r:id="rId21"/>
    <p:sldId id="263" r:id="rId22"/>
    <p:sldId id="369" r:id="rId23"/>
    <p:sldId id="265" r:id="rId24"/>
    <p:sldId id="304" r:id="rId25"/>
    <p:sldId id="316" r:id="rId26"/>
    <p:sldId id="297" r:id="rId27"/>
    <p:sldId id="305" r:id="rId28"/>
    <p:sldId id="309" r:id="rId29"/>
    <p:sldId id="310" r:id="rId30"/>
    <p:sldId id="311" r:id="rId31"/>
    <p:sldId id="375" r:id="rId32"/>
    <p:sldId id="376" r:id="rId33"/>
    <p:sldId id="373" r:id="rId34"/>
    <p:sldId id="37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FFFF"/>
    <a:srgbClr val="8DCD47"/>
    <a:srgbClr val="0000FF"/>
    <a:srgbClr val="6600FF"/>
    <a:srgbClr val="006600"/>
    <a:srgbClr val="000066"/>
    <a:srgbClr val="0099CC"/>
    <a:srgbClr val="F3B7FF"/>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86" d="100"/>
          <a:sy n="86" d="100"/>
        </p:scale>
        <p:origin x="581" y="24"/>
      </p:cViewPr>
      <p:guideLst/>
    </p:cSldViewPr>
  </p:slideViewPr>
  <p:notesTextViewPr>
    <p:cViewPr>
      <p:scale>
        <a:sx n="1" d="1"/>
        <a:sy n="1" d="1"/>
      </p:scale>
      <p:origin x="0" y="0"/>
    </p:cViewPr>
  </p:notesTextViewPr>
  <p:sorterViewPr>
    <p:cViewPr>
      <p:scale>
        <a:sx n="100" d="100"/>
        <a:sy n="100" d="100"/>
      </p:scale>
      <p:origin x="0" y="-167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34651A8-747D-4CAC-AFE1-AF5B47BAE140}"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259490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4651A8-747D-4CAC-AFE1-AF5B47BAE140}"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250085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4651A8-747D-4CAC-AFE1-AF5B47BAE140}"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1992089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85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4651A8-747D-4CAC-AFE1-AF5B47BAE140}"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282253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651A8-747D-4CAC-AFE1-AF5B47BAE140}"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4175997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34651A8-747D-4CAC-AFE1-AF5B47BAE140}"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365201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34651A8-747D-4CAC-AFE1-AF5B47BAE140}"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3764952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4651A8-747D-4CAC-AFE1-AF5B47BAE140}"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3517143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4651A8-747D-4CAC-AFE1-AF5B47BAE140}"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63731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4651A8-747D-4CAC-AFE1-AF5B47BAE140}"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2513123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4651A8-747D-4CAC-AFE1-AF5B47BAE140}"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8295106-5B38-4295-8AE6-11C361508F83}" type="slidenum">
              <a:rPr lang="en-GB" smtClean="0"/>
              <a:t>‹#›</a:t>
            </a:fld>
            <a:endParaRPr lang="en-GB"/>
          </a:p>
        </p:txBody>
      </p:sp>
    </p:spTree>
    <p:extLst>
      <p:ext uri="{BB962C8B-B14F-4D97-AF65-F5344CB8AC3E}">
        <p14:creationId xmlns:p14="http://schemas.microsoft.com/office/powerpoint/2010/main" val="2111302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4651A8-747D-4CAC-AFE1-AF5B47BAE140}" type="datetimeFigureOut">
              <a:rPr lang="en-GB" smtClean="0"/>
              <a:t>14/09/2026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95106-5B38-4295-8AE6-11C361508F83}" type="slidenum">
              <a:rPr lang="en-GB" smtClean="0"/>
              <a:t>‹#›</a:t>
            </a:fld>
            <a:endParaRPr lang="en-GB"/>
          </a:p>
        </p:txBody>
      </p:sp>
    </p:spTree>
    <p:extLst>
      <p:ext uri="{BB962C8B-B14F-4D97-AF65-F5344CB8AC3E}">
        <p14:creationId xmlns:p14="http://schemas.microsoft.com/office/powerpoint/2010/main" val="344900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file:///C:\G&#246;ttingen\W.Link\Daten%20(D)\MODULE\Modul-GPPB\GPPB%20WS%202020-21+2022-23\plus%2023-24\CCS%20%207%20QTLs%20table%20nachgebaut-2.docx" TargetMode="External"/></Relationships>
</file>

<file path=ppt/slides/_rels/slide15.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If%20the%20values%20xi%20for%20which%20you%20want%20to%20calculate%20a%20variance%20are%20effects.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CCS%20%20QTLs2%20alone.docx"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oleObject" Target="file:///C:\G&#246;ttingen\W.Link\Daten%20(D)\MODULE\Modul-GPPB\GPPB%20WS%202020-21+2022-23\plus%2023-24\CCS%20%20QTLs2%20alone.docx"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18.emf"/><Relationship Id="rId4" Type="http://schemas.openxmlformats.org/officeDocument/2006/relationships/oleObject" Target="file:///C:\G&#246;ttingen\W.Link\Daten%20(D)\MODULE\Modul-GPPB\GPPB%20WS%202020-21+2022-23\plus%2023-24\CCS%20%20QTLs2%20alone.docx"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tab%20&#181;%20alpha%20delta%20in%20HWE%20is%20zero.docx" TargetMode="External"/><Relationship Id="rId7" Type="http://schemas.microsoft.com/office/2007/relationships/hdphoto" Target="../media/hdphoto1.wdp"/><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tab%20&#181;%20alpha%20delta%20in%20HWE%20is%20zero.docx" TargetMode="External"/><Relationship Id="rId7" Type="http://schemas.microsoft.com/office/2007/relationships/hdphoto" Target="../media/hdphoto1.wdp"/><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tab%20&#181;%20alpha%20delta%20in%20HWE%20is%20zero.docx" TargetMode="External"/><Relationship Id="rId2" Type="http://schemas.openxmlformats.org/officeDocument/2006/relationships/slideLayout" Target="../slideLayouts/slideLayout12.xml"/><Relationship Id="rId1" Type="http://schemas.openxmlformats.org/officeDocument/2006/relationships/vmlDrawing" Target="../drawings/vmlDrawing8.vml"/><Relationship Id="rId5" Type="http://schemas.openxmlformats.org/officeDocument/2006/relationships/image" Target="../media/image17.png"/><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random%20association%20first%20second%20allele%20HWE.docx" TargetMode="External"/><Relationship Id="rId7"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23.emf"/><Relationship Id="rId5" Type="http://schemas.openxmlformats.org/officeDocument/2006/relationships/oleObject" Target="file:///C:\G&#246;ttingen\W.Link\Daten%20(D)\MODULE\Modul-GPPB\GPPB%20WS%202020-21+2022-23\plus%2023-24\Correlation%20coefficient%20r%20between%20allele%20from%20parent%201.docx" TargetMode="External"/><Relationship Id="rId4" Type="http://schemas.openxmlformats.org/officeDocument/2006/relationships/image" Target="../media/image22.emf"/></Relationships>
</file>

<file path=ppt/slides/_rels/slide24.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To%20see%20which%20one%20came%20from%20parent%201.docx" TargetMode="External"/><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CCS%20%20QTLs2%20alone.docx" TargetMode="External"/><Relationship Id="rId2" Type="http://schemas.openxmlformats.org/officeDocument/2006/relationships/slideLayout" Target="../slideLayouts/slideLayout12.xml"/><Relationship Id="rId1" Type="http://schemas.openxmlformats.org/officeDocument/2006/relationships/vmlDrawing" Target="../drawings/vmlDrawing11.vml"/><Relationship Id="rId6" Type="http://schemas.openxmlformats.org/officeDocument/2006/relationships/image" Target="../media/image29.jpg"/><Relationship Id="rId5" Type="http://schemas.openxmlformats.org/officeDocument/2006/relationships/image" Target="../media/image15.png"/><Relationship Id="rId4" Type="http://schemas.openxmlformats.org/officeDocument/2006/relationships/image" Target="../media/image2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vmlDrawing" Target="../drawings/vmlDrawing12.vml"/><Relationship Id="rId5" Type="http://schemas.openxmlformats.org/officeDocument/2006/relationships/image" Target="../media/image30.emf"/><Relationship Id="rId4" Type="http://schemas.openxmlformats.org/officeDocument/2006/relationships/oleObject" Target="file:///C:\G&#246;ttingen\W.Link\Daten%20(D)\MODULE\Modul-GPPB\GPPB%20WS%202020-21+2022-23\plus%2023-24\CCS%20%20QTLs2%20alone.docx"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Beispiel%20f&#252;r%20un-korreliertheit%20orthogonal%20und%20so%20alpha%20delta.docx" TargetMode="External"/><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32.emf"/></Relationships>
</file>

<file path=ppt/slides/_rels/slide33.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Beispiel%20f&#252;r%20un-korreliertheit%20orthogonal%20und%20so%20alpha%20delta.docx" TargetMode="Externa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20.png"/><Relationship Id="rId4" Type="http://schemas.openxmlformats.org/officeDocument/2006/relationships/image" Target="../media/image33.emf"/></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77301" y="5886921"/>
            <a:ext cx="12054673"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UNPLAB-QuGen_Ch-8[</a:t>
            </a:r>
            <a:r>
              <a:rPr lang="de-DE" sz="2400" dirty="0" err="1">
                <a:latin typeface="Arial" panose="020B0604020202020204" pitchFamily="34" charset="0"/>
                <a:cs typeface="Arial" panose="020B0604020202020204" pitchFamily="34" charset="0"/>
              </a:rPr>
              <a:t>Decomp-GenV</a:t>
            </a:r>
            <a:r>
              <a:rPr lang="de-DE" sz="2400" dirty="0">
                <a:latin typeface="Arial" panose="020B0604020202020204" pitchFamily="34" charset="0"/>
                <a:cs typeface="Arial" panose="020B0604020202020204" pitchFamily="34" charset="0"/>
              </a:rPr>
              <a:t> I]</a:t>
            </a:r>
          </a:p>
          <a:p>
            <a:r>
              <a:rPr lang="de-DE" sz="2400" dirty="0" err="1">
                <a:latin typeface="Arial" panose="020B0604020202020204" pitchFamily="34" charset="0"/>
                <a:cs typeface="Arial" panose="020B0604020202020204" pitchFamily="34" charset="0"/>
              </a:rPr>
              <a:t>Decompose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genetic</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variance</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based</a:t>
            </a:r>
            <a:r>
              <a:rPr lang="de-DE" sz="2400" dirty="0">
                <a:latin typeface="Arial" panose="020B0604020202020204" pitchFamily="34" charset="0"/>
                <a:cs typeface="Arial" panose="020B0604020202020204" pitchFamily="34" charset="0"/>
              </a:rPr>
              <a:t> on </a:t>
            </a:r>
            <a:r>
              <a:rPr lang="el-GR" sz="2400" dirty="0">
                <a:latin typeface="Arial" panose="020B0604020202020204" pitchFamily="34" charset="0"/>
                <a:cs typeface="Arial" panose="020B0604020202020204" pitchFamily="34" charset="0"/>
              </a:rPr>
              <a:t>α</a:t>
            </a:r>
            <a:r>
              <a:rPr lang="de-DE" sz="2400" baseline="-25000" dirty="0">
                <a:latin typeface="Arial" panose="020B0604020202020204" pitchFamily="34" charset="0"/>
                <a:cs typeface="Arial" panose="020B0604020202020204" pitchFamily="34" charset="0"/>
              </a:rPr>
              <a:t>1</a:t>
            </a:r>
            <a:r>
              <a:rPr lang="de-DE" sz="2400"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α</a:t>
            </a:r>
            <a:r>
              <a:rPr lang="de-DE" sz="2400" baseline="-25000" dirty="0">
                <a:latin typeface="Arial" panose="020B0604020202020204" pitchFamily="34" charset="0"/>
                <a:cs typeface="Arial" panose="020B0604020202020204" pitchFamily="34" charset="0"/>
              </a:rPr>
              <a:t>2</a:t>
            </a:r>
            <a:r>
              <a:rPr lang="de-DE" sz="2400"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δ</a:t>
            </a:r>
            <a:r>
              <a:rPr lang="de-DE" sz="2400" baseline="-25000" dirty="0">
                <a:latin typeface="Arial" panose="020B0604020202020204" pitchFamily="34" charset="0"/>
                <a:cs typeface="Arial" panose="020B0604020202020204" pitchFamily="34" charset="0"/>
              </a:rPr>
              <a:t>11</a:t>
            </a:r>
            <a:r>
              <a:rPr lang="de-DE" sz="2400" dirty="0">
                <a:latin typeface="Arial" panose="020B0604020202020204" pitchFamily="34" charset="0"/>
                <a:cs typeface="Arial" panose="020B0604020202020204" pitchFamily="34" charset="0"/>
              </a:rPr>
              <a:t>, </a:t>
            </a:r>
            <a:r>
              <a:rPr lang="el-GR" sz="2400" dirty="0">
                <a:latin typeface="Arial" panose="020B0604020202020204" pitchFamily="34" charset="0"/>
                <a:cs typeface="Arial" panose="020B0604020202020204" pitchFamily="34" charset="0"/>
              </a:rPr>
              <a:t>δ</a:t>
            </a:r>
            <a:r>
              <a:rPr lang="de-DE" sz="2400" baseline="-25000" dirty="0">
                <a:latin typeface="Arial" panose="020B0604020202020204" pitchFamily="34" charset="0"/>
                <a:cs typeface="Arial" panose="020B0604020202020204" pitchFamily="34" charset="0"/>
              </a:rPr>
              <a:t>12</a:t>
            </a:r>
            <a:r>
              <a:rPr lang="de-DE" sz="2400" dirty="0">
                <a:latin typeface="Arial" panose="020B0604020202020204" pitchFamily="34" charset="0"/>
                <a:cs typeface="Arial" panose="020B0604020202020204" pitchFamily="34" charset="0"/>
              </a:rPr>
              <a:t>,</a:t>
            </a:r>
            <a:r>
              <a:rPr lang="el-GR" sz="2400" dirty="0">
                <a:latin typeface="Arial" panose="020B0604020202020204" pitchFamily="34" charset="0"/>
                <a:cs typeface="Arial" panose="020B0604020202020204" pitchFamily="34" charset="0"/>
              </a:rPr>
              <a:t> δ</a:t>
            </a:r>
            <a:r>
              <a:rPr lang="de-DE" sz="2400" baseline="-25000" dirty="0">
                <a:latin typeface="Arial" panose="020B0604020202020204" pitchFamily="34" charset="0"/>
                <a:cs typeface="Arial" panose="020B0604020202020204" pitchFamily="34" charset="0"/>
              </a:rPr>
              <a:t>22</a:t>
            </a:r>
            <a:r>
              <a:rPr lang="de-DE" sz="2400" dirty="0">
                <a:latin typeface="Arial" panose="020B0604020202020204" pitchFamily="34" charset="0"/>
                <a:cs typeface="Arial" panose="020B0604020202020204" pitchFamily="34" charset="0"/>
              </a:rPr>
              <a:t>; </a:t>
            </a:r>
            <a:r>
              <a:rPr lang="de-DE" sz="2400" i="1" dirty="0">
                <a:solidFill>
                  <a:schemeClr val="tx1">
                    <a:lumMod val="50000"/>
                    <a:lumOff val="50000"/>
                  </a:schemeClr>
                </a:solidFill>
                <a:latin typeface="Arial" panose="020B0604020202020204" pitchFamily="34" charset="0"/>
                <a:cs typeface="Arial" panose="020B0604020202020204" pitchFamily="34" charset="0"/>
              </a:rPr>
              <a:t>et </a:t>
            </a:r>
            <a:r>
              <a:rPr lang="de-DE" sz="2400" i="1" dirty="0" err="1">
                <a:solidFill>
                  <a:schemeClr val="tx1">
                    <a:lumMod val="50000"/>
                    <a:lumOff val="50000"/>
                  </a:schemeClr>
                </a:solidFill>
                <a:latin typeface="Arial" panose="020B0604020202020204" pitchFamily="34" charset="0"/>
                <a:cs typeface="Arial" panose="020B0604020202020204" pitchFamily="34" charset="0"/>
              </a:rPr>
              <a:t>cetera</a:t>
            </a:r>
            <a:endParaRPr lang="en-GB" sz="24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2434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0040" y="1079292"/>
            <a:ext cx="11835627" cy="5571344"/>
          </a:xfrm>
          <a:prstGeom prst="roundRect">
            <a:avLst>
              <a:gd name="adj" fmla="val 2855"/>
            </a:avLst>
          </a:prstGeom>
          <a:solidFill>
            <a:srgbClr val="FFA3A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Decompose and recompose the Genetic variance (the Genotypic variance)</a:t>
            </a:r>
          </a:p>
        </p:txBody>
      </p:sp>
      <p:sp>
        <p:nvSpPr>
          <p:cNvPr id="11" name="Rounded Rectangle 10"/>
          <p:cNvSpPr/>
          <p:nvPr/>
        </p:nvSpPr>
        <p:spPr>
          <a:xfrm>
            <a:off x="4731895" y="1079292"/>
            <a:ext cx="7129906" cy="5571344"/>
          </a:xfrm>
          <a:prstGeom prst="roundRect">
            <a:avLst>
              <a:gd name="adj" fmla="val 2855"/>
            </a:avLst>
          </a:prstGeom>
          <a:solidFill>
            <a:schemeClr val="bg1">
              <a:lumMod val="8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60039" y="1079292"/>
            <a:ext cx="4671854" cy="5571344"/>
          </a:xfrm>
          <a:prstGeom prst="roundRect">
            <a:avLst>
              <a:gd name="adj" fmla="val 2855"/>
            </a:avLst>
          </a:pr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60038" y="1079292"/>
            <a:ext cx="4671855" cy="2143593"/>
          </a:xfrm>
          <a:prstGeom prst="roundRect">
            <a:avLst>
              <a:gd name="adj" fmla="val 2855"/>
            </a:avLst>
          </a:prstGeom>
          <a:noFill/>
          <a:ln w="76200">
            <a:solidFill>
              <a:srgbClr val="E6775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60038" y="3222885"/>
            <a:ext cx="4671855" cy="1504013"/>
          </a:xfrm>
          <a:prstGeom prst="roundRect">
            <a:avLst>
              <a:gd name="adj" fmla="val 2855"/>
            </a:avLst>
          </a:prstGeom>
          <a:noFill/>
          <a:ln w="76200">
            <a:solidFill>
              <a:srgbClr val="8E9DD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18"/>
          <p:cNvSpPr/>
          <p:nvPr/>
        </p:nvSpPr>
        <p:spPr>
          <a:xfrm>
            <a:off x="60037" y="4726898"/>
            <a:ext cx="4671855" cy="989351"/>
          </a:xfrm>
          <a:prstGeom prst="roundRect">
            <a:avLst>
              <a:gd name="adj" fmla="val 2855"/>
            </a:avLst>
          </a:prstGeom>
          <a:noFill/>
          <a:ln w="76200">
            <a:solidFill>
              <a:srgbClr val="E3C87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19"/>
          <p:cNvSpPr/>
          <p:nvPr/>
        </p:nvSpPr>
        <p:spPr>
          <a:xfrm>
            <a:off x="60037" y="5716248"/>
            <a:ext cx="4671855" cy="934387"/>
          </a:xfrm>
          <a:prstGeom prst="roundRect">
            <a:avLst>
              <a:gd name="adj" fmla="val 2855"/>
            </a:avLst>
          </a:prstGeom>
          <a:noFill/>
          <a:ln w="76200">
            <a:solidFill>
              <a:srgbClr val="DBA5D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199769" y="1836076"/>
            <a:ext cx="3655146" cy="630023"/>
          </a:xfrm>
          <a:prstGeom prst="roundRect">
            <a:avLst>
              <a:gd name="adj" fmla="val 2855"/>
            </a:avLst>
          </a:prstGeom>
          <a:solidFill>
            <a:srgbClr val="E67754"/>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A</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α</a:t>
            </a:r>
            <a:r>
              <a:rPr lang="de-DE" sz="2800" baseline="-25000" dirty="0">
                <a:solidFill>
                  <a:schemeClr val="tx1"/>
                </a:solidFill>
                <a:latin typeface="Arial" panose="020B0604020202020204" pitchFamily="34" charset="0"/>
                <a:cs typeface="Arial" panose="020B0604020202020204" pitchFamily="34" charset="0"/>
              </a:rPr>
              <a:t>1</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α</a:t>
            </a:r>
            <a:r>
              <a:rPr lang="de-DE" sz="2800" baseline="-25000" dirty="0">
                <a:solidFill>
                  <a:schemeClr val="tx1"/>
                </a:solidFill>
                <a:latin typeface="Arial" panose="020B0604020202020204" pitchFamily="34" charset="0"/>
                <a:cs typeface="Arial" panose="020B0604020202020204" pitchFamily="34" charset="0"/>
              </a:rPr>
              <a:t>1</a:t>
            </a:r>
            <a:endParaRPr lang="en-GB" sz="2800" dirty="0">
              <a:solidFill>
                <a:schemeClr val="tx1"/>
              </a:solidFill>
              <a:latin typeface="Arial" panose="020B0604020202020204" pitchFamily="34" charset="0"/>
              <a:cs typeface="Arial" panose="020B0604020202020204" pitchFamily="34" charset="0"/>
            </a:endParaRPr>
          </a:p>
        </p:txBody>
      </p:sp>
      <p:sp>
        <p:nvSpPr>
          <p:cNvPr id="22" name="Rounded Rectangle 21"/>
          <p:cNvSpPr/>
          <p:nvPr/>
        </p:nvSpPr>
        <p:spPr>
          <a:xfrm>
            <a:off x="199767" y="3657546"/>
            <a:ext cx="3655147" cy="630023"/>
          </a:xfrm>
          <a:prstGeom prst="roundRect">
            <a:avLst>
              <a:gd name="adj" fmla="val 2855"/>
            </a:avLst>
          </a:prstGeom>
          <a:solidFill>
            <a:srgbClr val="8E9DD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D</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δ</a:t>
            </a:r>
            <a:r>
              <a:rPr lang="de-DE" sz="2800" baseline="-25000" dirty="0">
                <a:solidFill>
                  <a:schemeClr val="tx1"/>
                </a:solidFill>
                <a:latin typeface="Arial" panose="020B0604020202020204" pitchFamily="34" charset="0"/>
                <a:cs typeface="Arial" panose="020B0604020202020204" pitchFamily="34" charset="0"/>
              </a:rPr>
              <a:t>11</a:t>
            </a:r>
            <a:r>
              <a:rPr lang="de-DE" sz="2800" dirty="0">
                <a:solidFill>
                  <a:schemeClr val="tx1"/>
                </a:solidFill>
                <a:latin typeface="Arial" panose="020B0604020202020204" pitchFamily="34" charset="0"/>
                <a:cs typeface="Arial" panose="020B0604020202020204" pitchFamily="34" charset="0"/>
              </a:rPr>
              <a:t>;</a:t>
            </a:r>
            <a:r>
              <a:rPr lang="el-GR" sz="2800" dirty="0">
                <a:solidFill>
                  <a:schemeClr val="tx1"/>
                </a:solidFill>
                <a:latin typeface="Arial" panose="020B0604020202020204" pitchFamily="34" charset="0"/>
                <a:cs typeface="Arial" panose="020B0604020202020204" pitchFamily="34" charset="0"/>
              </a:rPr>
              <a:t>δ</a:t>
            </a:r>
            <a:r>
              <a:rPr lang="de-DE" sz="2800" baseline="-25000" dirty="0">
                <a:solidFill>
                  <a:schemeClr val="tx1"/>
                </a:solidFill>
                <a:latin typeface="Arial" panose="020B0604020202020204" pitchFamily="34" charset="0"/>
                <a:cs typeface="Arial" panose="020B0604020202020204" pitchFamily="34" charset="0"/>
              </a:rPr>
              <a:t>12</a:t>
            </a:r>
            <a:r>
              <a:rPr lang="de-DE" sz="2800" dirty="0">
                <a:solidFill>
                  <a:schemeClr val="tx1"/>
                </a:solidFill>
                <a:latin typeface="Arial" panose="020B0604020202020204" pitchFamily="34" charset="0"/>
                <a:cs typeface="Arial" panose="020B0604020202020204" pitchFamily="34" charset="0"/>
              </a:rPr>
              <a:t>;</a:t>
            </a:r>
            <a:r>
              <a:rPr lang="el-GR" sz="2800" dirty="0">
                <a:solidFill>
                  <a:schemeClr val="tx1"/>
                </a:solidFill>
                <a:latin typeface="Arial" panose="020B0604020202020204" pitchFamily="34" charset="0"/>
                <a:cs typeface="Arial" panose="020B0604020202020204" pitchFamily="34" charset="0"/>
              </a:rPr>
              <a:t>δ</a:t>
            </a:r>
            <a:r>
              <a:rPr lang="de-DE" sz="2800" baseline="-25000" dirty="0">
                <a:solidFill>
                  <a:schemeClr val="tx1"/>
                </a:solidFill>
                <a:latin typeface="Arial" panose="020B0604020202020204" pitchFamily="34" charset="0"/>
                <a:cs typeface="Arial" panose="020B0604020202020204" pitchFamily="34" charset="0"/>
              </a:rPr>
              <a:t>22</a:t>
            </a:r>
            <a:endParaRPr lang="en-GB" sz="2800" baseline="-25000" dirty="0">
              <a:solidFill>
                <a:schemeClr val="tx1"/>
              </a:solidFill>
              <a:latin typeface="Arial" panose="020B0604020202020204" pitchFamily="34" charset="0"/>
              <a:cs typeface="Arial" panose="020B0604020202020204" pitchFamily="34" charset="0"/>
            </a:endParaRPr>
          </a:p>
        </p:txBody>
      </p:sp>
      <p:sp>
        <p:nvSpPr>
          <p:cNvPr id="23" name="Rounded Rectangle 22"/>
          <p:cNvSpPr/>
          <p:nvPr/>
        </p:nvSpPr>
        <p:spPr>
          <a:xfrm>
            <a:off x="199767" y="4900265"/>
            <a:ext cx="3655147" cy="630023"/>
          </a:xfrm>
          <a:prstGeom prst="roundRect">
            <a:avLst>
              <a:gd name="adj" fmla="val 2855"/>
            </a:avLst>
          </a:prstGeom>
          <a:solidFill>
            <a:srgbClr val="E3C87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AA</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αα</a:t>
            </a:r>
            <a:r>
              <a:rPr lang="de-DE" sz="2800" dirty="0">
                <a:solidFill>
                  <a:schemeClr val="tx1"/>
                </a:solidFill>
                <a:latin typeface="Arial" panose="020B0604020202020204" pitchFamily="34" charset="0"/>
                <a:cs typeface="Arial" panose="020B0604020202020204" pitchFamily="34" charset="0"/>
              </a:rPr>
              <a:t>)</a:t>
            </a:r>
            <a:r>
              <a:rPr lang="de-DE" sz="2800" baseline="-25000" dirty="0">
                <a:solidFill>
                  <a:schemeClr val="tx1"/>
                </a:solidFill>
                <a:latin typeface="Arial" panose="020B0604020202020204" pitchFamily="34" charset="0"/>
                <a:cs typeface="Arial" panose="020B0604020202020204" pitchFamily="34" charset="0"/>
              </a:rPr>
              <a:t>12</a:t>
            </a:r>
            <a:r>
              <a:rPr lang="de-DE" sz="2800" dirty="0">
                <a:solidFill>
                  <a:schemeClr val="tx1"/>
                </a:solidFill>
                <a:latin typeface="Arial" panose="020B0604020202020204" pitchFamily="34" charset="0"/>
                <a:cs typeface="Arial" panose="020B0604020202020204" pitchFamily="34" charset="0"/>
              </a:rPr>
              <a:t> </a:t>
            </a:r>
            <a:endParaRPr lang="en-GB" sz="2800" dirty="0">
              <a:solidFill>
                <a:schemeClr val="tx1"/>
              </a:solidFill>
              <a:latin typeface="Arial" panose="020B0604020202020204" pitchFamily="34" charset="0"/>
              <a:cs typeface="Arial" panose="020B0604020202020204" pitchFamily="34" charset="0"/>
            </a:endParaRPr>
          </a:p>
        </p:txBody>
      </p:sp>
      <p:sp>
        <p:nvSpPr>
          <p:cNvPr id="24" name="Rounded Rectangle 23"/>
          <p:cNvSpPr/>
          <p:nvPr/>
        </p:nvSpPr>
        <p:spPr>
          <a:xfrm>
            <a:off x="184879" y="5868430"/>
            <a:ext cx="3670035" cy="630023"/>
          </a:xfrm>
          <a:prstGeom prst="roundRect">
            <a:avLst>
              <a:gd name="adj" fmla="val 2855"/>
            </a:avLst>
          </a:prstGeom>
          <a:solidFill>
            <a:srgbClr val="DBA5D8"/>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16" name="Rounded Rectangle 15"/>
          <p:cNvSpPr/>
          <p:nvPr/>
        </p:nvSpPr>
        <p:spPr>
          <a:xfrm rot="5400000">
            <a:off x="2077356" y="4036962"/>
            <a:ext cx="4342149" cy="630023"/>
          </a:xfrm>
          <a:prstGeom prst="roundRect">
            <a:avLst>
              <a:gd name="adj" fmla="val 2855"/>
            </a:avLst>
          </a:prstGeom>
          <a:solidFill>
            <a:srgbClr val="FFA3A3"/>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G</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A </a:t>
            </a:r>
            <a:r>
              <a:rPr lang="de-DE" sz="2800" dirty="0">
                <a:solidFill>
                  <a:schemeClr val="tx1"/>
                </a:solidFill>
                <a:latin typeface="Arial" panose="020B0604020202020204" pitchFamily="34" charset="0"/>
                <a:cs typeface="Arial" panose="020B0604020202020204" pitchFamily="34" charset="0"/>
              </a:rPr>
              <a:t>+</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D</a:t>
            </a:r>
            <a:r>
              <a:rPr lang="de-DE" sz="2800" dirty="0">
                <a:solidFill>
                  <a:schemeClr val="tx1"/>
                </a:solidFill>
                <a:latin typeface="Arial" panose="020B0604020202020204" pitchFamily="34" charset="0"/>
                <a:cs typeface="Arial" panose="020B0604020202020204" pitchFamily="34" charset="0"/>
              </a:rPr>
              <a:t>+</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AA</a:t>
            </a:r>
            <a:r>
              <a:rPr lang="de-DE" sz="2800" dirty="0">
                <a:solidFill>
                  <a:schemeClr val="tx1"/>
                </a:solidFill>
                <a:latin typeface="Arial" panose="020B0604020202020204" pitchFamily="34" charset="0"/>
                <a:cs typeface="Arial" panose="020B0604020202020204" pitchFamily="34" charset="0"/>
              </a:rPr>
              <a:t>+</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26" name="Rounded Rectangle 25"/>
          <p:cNvSpPr/>
          <p:nvPr/>
        </p:nvSpPr>
        <p:spPr>
          <a:xfrm>
            <a:off x="60036" y="1079292"/>
            <a:ext cx="11835631" cy="5625112"/>
          </a:xfrm>
          <a:prstGeom prst="roundRect">
            <a:avLst>
              <a:gd name="adj" fmla="val 2155"/>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24"/>
          <p:cNvSpPr/>
          <p:nvPr/>
        </p:nvSpPr>
        <p:spPr>
          <a:xfrm rot="5400000">
            <a:off x="3121931" y="4021008"/>
            <a:ext cx="4342149" cy="630023"/>
          </a:xfrm>
          <a:prstGeom prst="roundRect">
            <a:avLst>
              <a:gd name="adj" fmla="val 2855"/>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M</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G∙E </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 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cxnSp>
        <p:nvCxnSpPr>
          <p:cNvPr id="29" name="Straight Arrow Connector 28"/>
          <p:cNvCxnSpPr/>
          <p:nvPr/>
        </p:nvCxnSpPr>
        <p:spPr>
          <a:xfrm>
            <a:off x="4248430" y="1600634"/>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278015" y="1609496"/>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971260" y="970611"/>
            <a:ext cx="680484" cy="6388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a:off x="4979581" y="968841"/>
            <a:ext cx="680484" cy="638885"/>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5726808" y="2168172"/>
            <a:ext cx="6381092" cy="42196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aim to decompose the genetic variance into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Additive variance,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Dominance variance,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Epistatic variance</a:t>
            </a:r>
            <a:r>
              <a:rPr lang="en-GB" dirty="0">
                <a:latin typeface="Arial" panose="020B0604020202020204" pitchFamily="34" charset="0"/>
                <a:cs typeface="Arial" panose="020B0604020202020204" pitchFamily="34" charset="0"/>
              </a:rPr>
              <a:t>.</a:t>
            </a:r>
          </a:p>
          <a:p>
            <a:pPr>
              <a:lnSpc>
                <a:spcPct val="90000"/>
              </a:lnSpc>
            </a:pPr>
            <a:endParaRPr lang="en-GB" dirty="0">
              <a:latin typeface="Arial" panose="020B0604020202020204" pitchFamily="34" charset="0"/>
              <a:cs typeface="Arial" panose="020B0604020202020204" pitchFamily="34" charset="0"/>
            </a:endParaRPr>
          </a:p>
          <a:p>
            <a:pPr>
              <a:lnSpc>
                <a:spcPct val="90000"/>
              </a:lnSpc>
            </a:pPr>
            <a:r>
              <a:rPr lang="en-GB" dirty="0">
                <a:latin typeface="Arial" panose="020B0604020202020204" pitchFamily="34" charset="0"/>
                <a:cs typeface="Arial" panose="020B0604020202020204" pitchFamily="34" charset="0"/>
              </a:rPr>
              <a:t>The difference between phenotypic variance and genetic</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variance may be termed ‚masking‘ variance, </a:t>
            </a:r>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M</a:t>
            </a:r>
            <a:r>
              <a:rPr lang="en-GB" sz="2400" dirty="0">
                <a:latin typeface="Arial" panose="020B0604020202020204" pitchFamily="34" charset="0"/>
                <a:cs typeface="Arial" panose="020B0604020202020204" pitchFamily="34" charset="0"/>
              </a:rPr>
              <a:t>.</a:t>
            </a:r>
            <a:endParaRPr lang="en-GB" sz="2400" baseline="-25000" dirty="0">
              <a:latin typeface="Arial" panose="020B0604020202020204" pitchFamily="34" charset="0"/>
              <a:cs typeface="Arial" panose="020B0604020202020204" pitchFamily="34" charset="0"/>
            </a:endParaRPr>
          </a:p>
          <a:p>
            <a:pPr>
              <a:lnSpc>
                <a:spcPct val="90000"/>
              </a:lnSpc>
            </a:pPr>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understand: This is a simple model! A more detailed ‚explanation‘ needs  further parameters, e.g. for variation caused by </a:t>
            </a:r>
            <a:r>
              <a:rPr lang="en-GB" dirty="0">
                <a:solidFill>
                  <a:srgbClr val="0000FF"/>
                </a:solidFill>
                <a:latin typeface="Arial" panose="020B0604020202020204" pitchFamily="34" charset="0"/>
                <a:cs typeface="Arial" panose="020B0604020202020204" pitchFamily="34" charset="0"/>
              </a:rPr>
              <a:t>maternal</a:t>
            </a:r>
            <a:r>
              <a:rPr lang="en-GB" dirty="0">
                <a:latin typeface="Arial" panose="020B0604020202020204" pitchFamily="34" charset="0"/>
                <a:cs typeface="Arial" panose="020B0604020202020204" pitchFamily="34" charset="0"/>
              </a:rPr>
              <a:t> effects, </a:t>
            </a:r>
            <a:r>
              <a:rPr lang="en-GB" dirty="0">
                <a:solidFill>
                  <a:srgbClr val="0000FF"/>
                </a:solidFill>
                <a:latin typeface="Arial" panose="020B0604020202020204" pitchFamily="34" charset="0"/>
                <a:cs typeface="Arial" panose="020B0604020202020204" pitchFamily="34" charset="0"/>
              </a:rPr>
              <a:t>cytoplasmic</a:t>
            </a:r>
            <a:r>
              <a:rPr lang="en-GB" dirty="0">
                <a:latin typeface="Arial" panose="020B0604020202020204" pitchFamily="34" charset="0"/>
                <a:cs typeface="Arial" panose="020B0604020202020204" pitchFamily="34" charset="0"/>
              </a:rPr>
              <a:t> effects, </a:t>
            </a:r>
            <a:r>
              <a:rPr lang="en-GB" dirty="0">
                <a:solidFill>
                  <a:srgbClr val="0000FF"/>
                </a:solidFill>
                <a:latin typeface="Arial" panose="020B0604020202020204" pitchFamily="34" charset="0"/>
                <a:cs typeface="Arial" panose="020B0604020202020204" pitchFamily="34" charset="0"/>
              </a:rPr>
              <a:t>epigenetic</a:t>
            </a:r>
            <a:r>
              <a:rPr lang="en-GB" dirty="0">
                <a:latin typeface="Arial" panose="020B0604020202020204" pitchFamily="34" charset="0"/>
                <a:cs typeface="Arial" panose="020B0604020202020204" pitchFamily="34" charset="0"/>
              </a:rPr>
              <a:t> differences; and may be more   ... hence “σ²</a:t>
            </a:r>
            <a:r>
              <a:rPr lang="en-GB" baseline="-25000" dirty="0">
                <a:latin typeface="Arial" panose="020B0604020202020204" pitchFamily="34" charset="0"/>
                <a:cs typeface="Arial" panose="020B0604020202020204" pitchFamily="34" charset="0"/>
              </a:rPr>
              <a:t>XYZ</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understand: Such model ‚works‘ with very specific model assumption (see later).</a:t>
            </a:r>
          </a:p>
        </p:txBody>
      </p:sp>
      <p:sp>
        <p:nvSpPr>
          <p:cNvPr id="27" name="Rounded Rectangle 26"/>
          <p:cNvSpPr/>
          <p:nvPr/>
        </p:nvSpPr>
        <p:spPr>
          <a:xfrm>
            <a:off x="2926964" y="970611"/>
            <a:ext cx="6634717" cy="630023"/>
          </a:xfrm>
          <a:prstGeom prst="roundRect">
            <a:avLst>
              <a:gd name="adj" fmla="val 2855"/>
            </a:avLst>
          </a:prstGeom>
          <a:noFill/>
          <a:ln w="57150">
            <a:solidFill>
              <a:srgbClr val="0000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sz="32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sz="32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a:t>
            </a:r>
            <a:r>
              <a:rPr lang="de-DE" sz="2800" dirty="0">
                <a:solidFill>
                  <a:prstClr val="black"/>
                </a:solidFill>
                <a:latin typeface="Arial" panose="020B0604020202020204" pitchFamily="34" charset="0"/>
                <a:cs typeface="Arial" panose="020B0604020202020204" pitchFamily="34" charset="0"/>
              </a:rPr>
              <a:t>= </a:t>
            </a:r>
            <a:r>
              <a:rPr lang="el-GR" sz="2800" dirty="0">
                <a:solidFill>
                  <a:prstClr val="black"/>
                </a:solidFill>
                <a:latin typeface="Arial" panose="020B0604020202020204" pitchFamily="34" charset="0"/>
                <a:cs typeface="Arial" panose="020B0604020202020204" pitchFamily="34" charset="0"/>
              </a:rPr>
              <a:t>σ</a:t>
            </a:r>
            <a:r>
              <a:rPr lang="de-DE" sz="2800" dirty="0">
                <a:solidFill>
                  <a:prstClr val="black"/>
                </a:solidFill>
                <a:latin typeface="Arial" panose="020B0604020202020204" pitchFamily="34" charset="0"/>
                <a:cs typeface="Arial" panose="020B0604020202020204" pitchFamily="34" charset="0"/>
              </a:rPr>
              <a:t>²</a:t>
            </a:r>
            <a:r>
              <a:rPr lang="de-DE" sz="2800" baseline="-25000" dirty="0">
                <a:solidFill>
                  <a:prstClr val="black"/>
                </a:solidFill>
                <a:latin typeface="Arial" panose="020B0604020202020204" pitchFamily="34" charset="0"/>
                <a:cs typeface="Arial" panose="020B0604020202020204" pitchFamily="34" charset="0"/>
              </a:rPr>
              <a:t>G  </a:t>
            </a:r>
            <a:r>
              <a:rPr lang="de-DE" sz="2800" dirty="0">
                <a:solidFill>
                  <a:prstClr val="black"/>
                </a:solidFill>
                <a:latin typeface="Arial" panose="020B0604020202020204" pitchFamily="34" charset="0"/>
                <a:cs typeface="Arial" panose="020B0604020202020204" pitchFamily="34" charset="0"/>
              </a:rPr>
              <a:t>+</a:t>
            </a:r>
            <a:r>
              <a:rPr lang="el-GR" sz="2800" dirty="0">
                <a:solidFill>
                  <a:prstClr val="black"/>
                </a:solidFill>
                <a:latin typeface="Arial" panose="020B0604020202020204" pitchFamily="34" charset="0"/>
                <a:cs typeface="Arial" panose="020B0604020202020204" pitchFamily="34" charset="0"/>
              </a:rPr>
              <a:t> σ</a:t>
            </a:r>
            <a:r>
              <a:rPr lang="de-DE" sz="2800" dirty="0">
                <a:solidFill>
                  <a:prstClr val="black"/>
                </a:solidFill>
                <a:latin typeface="Arial" panose="020B0604020202020204" pitchFamily="34" charset="0"/>
                <a:cs typeface="Arial" panose="020B0604020202020204" pitchFamily="34" charset="0"/>
              </a:rPr>
              <a:t>²</a:t>
            </a:r>
            <a:r>
              <a:rPr lang="de-DE" sz="2800" baseline="-25000" dirty="0">
                <a:solidFill>
                  <a:prstClr val="black"/>
                </a:solidFill>
                <a:latin typeface="Arial" panose="020B0604020202020204" pitchFamily="34" charset="0"/>
                <a:cs typeface="Arial" panose="020B0604020202020204" pitchFamily="34" charset="0"/>
              </a:rPr>
              <a:t>M</a:t>
            </a:r>
            <a:r>
              <a:rPr lang="de-DE" sz="2800" dirty="0">
                <a:solidFill>
                  <a:prstClr val="black"/>
                </a:solidFill>
                <a:latin typeface="Arial" panose="020B0604020202020204" pitchFamily="34" charset="0"/>
                <a:cs typeface="Arial" panose="020B0604020202020204" pitchFamily="34" charset="0"/>
              </a:rPr>
              <a:t>  = </a:t>
            </a:r>
            <a:r>
              <a:rPr lang="el-GR" sz="2800" dirty="0">
                <a:solidFill>
                  <a:prstClr val="black"/>
                </a:solidFill>
                <a:latin typeface="Arial" panose="020B0604020202020204" pitchFamily="34" charset="0"/>
                <a:cs typeface="Arial" panose="020B0604020202020204" pitchFamily="34" charset="0"/>
              </a:rPr>
              <a:t>σ</a:t>
            </a:r>
            <a:r>
              <a:rPr lang="de-DE" sz="2800" dirty="0">
                <a:solidFill>
                  <a:prstClr val="black"/>
                </a:solidFill>
                <a:latin typeface="Arial" panose="020B0604020202020204" pitchFamily="34" charset="0"/>
                <a:cs typeface="Arial" panose="020B0604020202020204" pitchFamily="34" charset="0"/>
              </a:rPr>
              <a:t>²</a:t>
            </a:r>
            <a:r>
              <a:rPr lang="de-DE" sz="2800" baseline="-25000" dirty="0">
                <a:solidFill>
                  <a:prstClr val="black"/>
                </a:solidFill>
                <a:latin typeface="Arial" panose="020B0604020202020204" pitchFamily="34" charset="0"/>
                <a:cs typeface="Arial" panose="020B0604020202020204" pitchFamily="34" charset="0"/>
              </a:rPr>
              <a:t>G </a:t>
            </a:r>
            <a:r>
              <a:rPr lang="de-DE" sz="2800" dirty="0">
                <a:solidFill>
                  <a:prstClr val="black"/>
                </a:solidFill>
                <a:latin typeface="Arial" panose="020B0604020202020204" pitchFamily="34" charset="0"/>
                <a:cs typeface="Arial" panose="020B0604020202020204" pitchFamily="34" charset="0"/>
              </a:rPr>
              <a:t>+ </a:t>
            </a:r>
            <a:r>
              <a:rPr lang="el-GR" sz="2800" dirty="0">
                <a:solidFill>
                  <a:prstClr val="black"/>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G∙E </a:t>
            </a:r>
            <a:r>
              <a:rPr lang="de-DE" sz="2800" dirty="0">
                <a:solidFill>
                  <a:schemeClr val="tx1"/>
                </a:solidFill>
                <a:latin typeface="Arial" panose="020B0604020202020204" pitchFamily="34" charset="0"/>
                <a:cs typeface="Arial" panose="020B0604020202020204" pitchFamily="34" charset="0"/>
              </a:rPr>
              <a:t>+ </a:t>
            </a:r>
            <a:r>
              <a:rPr lang="el-GR" sz="2800" dirty="0">
                <a:solidFill>
                  <a:schemeClr val="tx1"/>
                </a:solidFill>
                <a:latin typeface="Arial" panose="020B0604020202020204" pitchFamily="34" charset="0"/>
                <a:cs typeface="Arial" panose="020B0604020202020204" pitchFamily="34" charset="0"/>
              </a:rPr>
              <a:t> σ</a:t>
            </a:r>
            <a:r>
              <a:rPr lang="de-DE" sz="2800" dirty="0">
                <a:solidFill>
                  <a:schemeClr val="tx1"/>
                </a:solidFill>
                <a:latin typeface="Arial" panose="020B0604020202020204" pitchFamily="34" charset="0"/>
                <a:cs typeface="Arial" panose="020B0604020202020204" pitchFamily="34" charset="0"/>
              </a:rPr>
              <a:t>²</a:t>
            </a:r>
            <a:r>
              <a:rPr lang="de-DE"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sp>
        <p:nvSpPr>
          <p:cNvPr id="6" name="Textfeld 5"/>
          <p:cNvSpPr txBox="1"/>
          <p:nvPr/>
        </p:nvSpPr>
        <p:spPr>
          <a:xfrm>
            <a:off x="11444694" y="6328950"/>
            <a:ext cx="63002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8516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0040" y="1079292"/>
            <a:ext cx="11810227" cy="5571344"/>
          </a:xfrm>
          <a:prstGeom prst="roundRect">
            <a:avLst>
              <a:gd name="adj" fmla="val 2855"/>
            </a:avLst>
          </a:prstGeom>
          <a:solidFill>
            <a:srgbClr val="FFA3A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A comment on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i="1" dirty="0">
                <a:solidFill>
                  <a:schemeClr val="tx1">
                    <a:lumMod val="50000"/>
                    <a:lumOff val="50000"/>
                  </a:schemeClr>
                </a:solidFill>
                <a:latin typeface="Arial" panose="020B0604020202020204" pitchFamily="34" charset="0"/>
                <a:cs typeface="Arial" panose="020B0604020202020204" pitchFamily="34" charset="0"/>
              </a:rPr>
              <a:t>vs</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a:t>
            </a:r>
            <a:r>
              <a:rPr lang="en-GB" sz="24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typic</a:t>
            </a:r>
          </a:p>
        </p:txBody>
      </p:sp>
      <p:sp>
        <p:nvSpPr>
          <p:cNvPr id="11" name="Rounded Rectangle 10"/>
          <p:cNvSpPr/>
          <p:nvPr/>
        </p:nvSpPr>
        <p:spPr>
          <a:xfrm>
            <a:off x="4731894" y="1079292"/>
            <a:ext cx="7100273" cy="5571344"/>
          </a:xfrm>
          <a:prstGeom prst="roundRect">
            <a:avLst>
              <a:gd name="adj" fmla="val 2855"/>
            </a:avLst>
          </a:prstGeom>
          <a:solidFill>
            <a:schemeClr val="bg1">
              <a:lumMod val="8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14"/>
          <p:cNvSpPr/>
          <p:nvPr/>
        </p:nvSpPr>
        <p:spPr>
          <a:xfrm>
            <a:off x="60039" y="1079292"/>
            <a:ext cx="4671854" cy="5571344"/>
          </a:xfrm>
          <a:prstGeom prst="roundRect">
            <a:avLst>
              <a:gd name="adj" fmla="val 2855"/>
            </a:avLst>
          </a:pr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p:cNvSpPr/>
          <p:nvPr/>
        </p:nvSpPr>
        <p:spPr>
          <a:xfrm>
            <a:off x="60038" y="1079292"/>
            <a:ext cx="4671855" cy="2143593"/>
          </a:xfrm>
          <a:prstGeom prst="roundRect">
            <a:avLst>
              <a:gd name="adj" fmla="val 2855"/>
            </a:avLst>
          </a:prstGeom>
          <a:noFill/>
          <a:ln w="76200">
            <a:solidFill>
              <a:srgbClr val="E6775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60038" y="3222885"/>
            <a:ext cx="4671855" cy="1504013"/>
          </a:xfrm>
          <a:prstGeom prst="roundRect">
            <a:avLst>
              <a:gd name="adj" fmla="val 2855"/>
            </a:avLst>
          </a:prstGeom>
          <a:noFill/>
          <a:ln w="76200">
            <a:solidFill>
              <a:srgbClr val="8E9DD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ounded Rectangle 18"/>
          <p:cNvSpPr/>
          <p:nvPr/>
        </p:nvSpPr>
        <p:spPr>
          <a:xfrm>
            <a:off x="60037" y="4726898"/>
            <a:ext cx="4671855" cy="989351"/>
          </a:xfrm>
          <a:prstGeom prst="roundRect">
            <a:avLst>
              <a:gd name="adj" fmla="val 2855"/>
            </a:avLst>
          </a:prstGeom>
          <a:noFill/>
          <a:ln w="76200">
            <a:solidFill>
              <a:srgbClr val="E3C87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p:cNvSpPr/>
          <p:nvPr/>
        </p:nvSpPr>
        <p:spPr>
          <a:xfrm>
            <a:off x="60037" y="5716248"/>
            <a:ext cx="4671855" cy="934387"/>
          </a:xfrm>
          <a:prstGeom prst="roundRect">
            <a:avLst>
              <a:gd name="adj" fmla="val 2855"/>
            </a:avLst>
          </a:prstGeom>
          <a:noFill/>
          <a:ln w="76200">
            <a:solidFill>
              <a:srgbClr val="DBA5D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20"/>
          <p:cNvSpPr/>
          <p:nvPr/>
        </p:nvSpPr>
        <p:spPr>
          <a:xfrm>
            <a:off x="199769" y="1836076"/>
            <a:ext cx="3655146" cy="630023"/>
          </a:xfrm>
          <a:prstGeom prst="roundRect">
            <a:avLst>
              <a:gd name="adj" fmla="val 2855"/>
            </a:avLst>
          </a:prstGeom>
          <a:solidFill>
            <a:srgbClr val="E67754"/>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endParaRPr lang="en-GB" sz="2800" dirty="0">
              <a:solidFill>
                <a:schemeClr val="tx1"/>
              </a:solidFill>
              <a:latin typeface="Arial" panose="020B0604020202020204" pitchFamily="34" charset="0"/>
              <a:cs typeface="Arial" panose="020B0604020202020204" pitchFamily="34" charset="0"/>
            </a:endParaRPr>
          </a:p>
        </p:txBody>
      </p:sp>
      <p:sp>
        <p:nvSpPr>
          <p:cNvPr id="22" name="Rounded Rectangle 21"/>
          <p:cNvSpPr/>
          <p:nvPr/>
        </p:nvSpPr>
        <p:spPr>
          <a:xfrm>
            <a:off x="199767" y="3657546"/>
            <a:ext cx="3655147" cy="630023"/>
          </a:xfrm>
          <a:prstGeom prst="roundRect">
            <a:avLst>
              <a:gd name="adj" fmla="val 2855"/>
            </a:avLst>
          </a:prstGeom>
          <a:solidFill>
            <a:srgbClr val="8E9DD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  		δ</a:t>
            </a:r>
            <a:r>
              <a:rPr lang="en-GB" sz="2800" baseline="-25000" dirty="0">
                <a:solidFill>
                  <a:schemeClr val="tx1"/>
                </a:solidFill>
                <a:latin typeface="Arial" panose="020B0604020202020204" pitchFamily="34" charset="0"/>
                <a:cs typeface="Arial" panose="020B0604020202020204" pitchFamily="34" charset="0"/>
              </a:rPr>
              <a:t>11</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22</a:t>
            </a:r>
          </a:p>
        </p:txBody>
      </p:sp>
      <p:sp>
        <p:nvSpPr>
          <p:cNvPr id="23" name="Rounded Rectangle 22"/>
          <p:cNvSpPr/>
          <p:nvPr/>
        </p:nvSpPr>
        <p:spPr>
          <a:xfrm>
            <a:off x="199767" y="4900265"/>
            <a:ext cx="3655147" cy="630023"/>
          </a:xfrm>
          <a:prstGeom prst="roundRect">
            <a:avLst>
              <a:gd name="adj" fmla="val 2855"/>
            </a:avLst>
          </a:prstGeom>
          <a:solidFill>
            <a:srgbClr val="E3C87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 		(αα)</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 </a:t>
            </a:r>
          </a:p>
        </p:txBody>
      </p:sp>
      <p:sp>
        <p:nvSpPr>
          <p:cNvPr id="24" name="Rounded Rectangle 23"/>
          <p:cNvSpPr/>
          <p:nvPr/>
        </p:nvSpPr>
        <p:spPr>
          <a:xfrm>
            <a:off x="184879" y="5868430"/>
            <a:ext cx="3670035" cy="630023"/>
          </a:xfrm>
          <a:prstGeom prst="roundRect">
            <a:avLst>
              <a:gd name="adj" fmla="val 2855"/>
            </a:avLst>
          </a:prstGeom>
          <a:solidFill>
            <a:srgbClr val="DBA5D8"/>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16" name="Rounded Rectangle 15"/>
          <p:cNvSpPr/>
          <p:nvPr/>
        </p:nvSpPr>
        <p:spPr>
          <a:xfrm rot="5400000">
            <a:off x="2077356" y="4036962"/>
            <a:ext cx="4342149" cy="630023"/>
          </a:xfrm>
          <a:prstGeom prst="roundRect">
            <a:avLst>
              <a:gd name="adj" fmla="val 2855"/>
            </a:avLst>
          </a:prstGeom>
          <a:solidFill>
            <a:srgbClr val="FFA3A3"/>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A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26" name="Rounded Rectangle 25"/>
          <p:cNvSpPr/>
          <p:nvPr/>
        </p:nvSpPr>
        <p:spPr>
          <a:xfrm>
            <a:off x="60036" y="1079292"/>
            <a:ext cx="11810231" cy="5625112"/>
          </a:xfrm>
          <a:prstGeom prst="roundRect">
            <a:avLst>
              <a:gd name="adj" fmla="val 2155"/>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p:cNvSpPr/>
          <p:nvPr/>
        </p:nvSpPr>
        <p:spPr>
          <a:xfrm rot="5400000">
            <a:off x="3121931" y="4021008"/>
            <a:ext cx="4342149" cy="630023"/>
          </a:xfrm>
          <a:prstGeom prst="roundRect">
            <a:avLst>
              <a:gd name="adj" fmla="val 2855"/>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M</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cxnSp>
        <p:nvCxnSpPr>
          <p:cNvPr id="29" name="Straight Arrow Connector 28"/>
          <p:cNvCxnSpPr/>
          <p:nvPr/>
        </p:nvCxnSpPr>
        <p:spPr>
          <a:xfrm>
            <a:off x="4248430" y="1600634"/>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278015" y="1609496"/>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971260" y="970611"/>
            <a:ext cx="680484" cy="6388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p:cNvSpPr/>
          <p:nvPr/>
        </p:nvSpPr>
        <p:spPr>
          <a:xfrm>
            <a:off x="4979581" y="968841"/>
            <a:ext cx="680484" cy="638885"/>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p:cNvSpPr txBox="1"/>
          <p:nvPr/>
        </p:nvSpPr>
        <p:spPr>
          <a:xfrm>
            <a:off x="5711745" y="2075905"/>
            <a:ext cx="6401749" cy="443198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have ‘Genetic Variance’ and ‘Genotypic Variance’.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Usually, </a:t>
            </a:r>
            <a:r>
              <a:rPr lang="en-GB" dirty="0">
                <a:solidFill>
                  <a:srgbClr val="0000FF"/>
                </a:solidFill>
                <a:latin typeface="Arial" panose="020B0604020202020204" pitchFamily="34" charset="0"/>
                <a:cs typeface="Arial" panose="020B0604020202020204" pitchFamily="34" charset="0"/>
              </a:rPr>
              <a:t>Genetic</a:t>
            </a:r>
            <a:r>
              <a:rPr lang="en-GB" dirty="0">
                <a:latin typeface="Arial" panose="020B0604020202020204" pitchFamily="34" charset="0"/>
                <a:cs typeface="Arial" panose="020B0604020202020204" pitchFamily="34" charset="0"/>
              </a:rPr>
              <a:t> variance is meant more ‚general‘;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to address the fraction of </a:t>
            </a:r>
            <a:r>
              <a:rPr lang="en-GB"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a:t>
            </a:r>
            <a:r>
              <a:rPr lang="en-GB" dirty="0">
                <a:latin typeface="Arial" panose="020B0604020202020204" pitchFamily="34" charset="0"/>
                <a:cs typeface="Arial" panose="020B0604020202020204" pitchFamily="34" charset="0"/>
              </a:rPr>
              <a:t>which is ‚genetic‘.</a:t>
            </a:r>
            <a:endParaRPr lang="en-GB" sz="1200" dirty="0">
              <a:latin typeface="Arial" panose="020B0604020202020204" pitchFamily="34" charset="0"/>
              <a:cs typeface="Arial" panose="020B0604020202020204" pitchFamily="34" charset="0"/>
            </a:endParaRPr>
          </a:p>
          <a:p>
            <a:endParaRPr lang="en-GB" sz="1200" dirty="0">
              <a:solidFill>
                <a:srgbClr val="0000FF"/>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Genotypic</a:t>
            </a:r>
            <a:r>
              <a:rPr lang="en-GB" dirty="0">
                <a:latin typeface="Arial" panose="020B0604020202020204" pitchFamily="34" charset="0"/>
                <a:cs typeface="Arial" panose="020B0604020202020204" pitchFamily="34" charset="0"/>
              </a:rPr>
              <a:t> is specific: If the </a:t>
            </a:r>
            <a:r>
              <a:rPr lang="en-GB" dirty="0">
                <a:solidFill>
                  <a:srgbClr val="0000FF"/>
                </a:solidFill>
                <a:latin typeface="Arial" panose="020B0604020202020204" pitchFamily="34" charset="0"/>
                <a:cs typeface="Arial" panose="020B0604020202020204" pitchFamily="34" charset="0"/>
              </a:rPr>
              <a:t>genetic </a:t>
            </a:r>
            <a:r>
              <a:rPr lang="en-GB" dirty="0">
                <a:latin typeface="Arial" panose="020B0604020202020204" pitchFamily="34" charset="0"/>
                <a:cs typeface="Arial" panose="020B0604020202020204" pitchFamily="34" charset="0"/>
              </a:rPr>
              <a:t>variance is between </a:t>
            </a:r>
            <a:r>
              <a:rPr lang="en-GB"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genotypes</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preferentially ‚repeatable‘ </a:t>
            </a:r>
            <a:r>
              <a:rPr lang="en-GB" dirty="0">
                <a:solidFill>
                  <a:srgbClr val="0000FF"/>
                </a:solidFill>
                <a:latin typeface="Arial" panose="020B0604020202020204" pitchFamily="34" charset="0"/>
                <a:cs typeface="Arial" panose="020B0604020202020204" pitchFamily="34" charset="0"/>
              </a:rPr>
              <a:t>genotypes (</a:t>
            </a:r>
            <a:r>
              <a:rPr lang="en-GB" dirty="0">
                <a:latin typeface="Arial" panose="020B0604020202020204" pitchFamily="34" charset="0"/>
                <a:cs typeface="Arial" panose="020B0604020202020204" pitchFamily="34" charset="0"/>
              </a:rPr>
              <a:t>tested in replicated trials) ...  such as ‚genotypic variance‘ between clones, hybrids, lines. Even if the candidates are genetically not homogeneous, let's say the candidates are families; even then, the genetic part of the differences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such families could be called ‘genotypic’ variance.</a:t>
            </a:r>
          </a:p>
          <a:p>
            <a:endParaRPr lang="de-DE"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Falconer, Mackay, Introduction to Quantitative Genetics 1996, Chapter 8. </a:t>
            </a:r>
          </a:p>
          <a:p>
            <a:r>
              <a:rPr lang="en-GB" dirty="0">
                <a:latin typeface="Arial" panose="020B0604020202020204" pitchFamily="34" charset="0"/>
                <a:cs typeface="Arial" panose="020B0604020202020204" pitchFamily="34" charset="0"/>
              </a:rPr>
              <a:t>DOI 10.1038/s41576-024-00711-3</a:t>
            </a:r>
          </a:p>
        </p:txBody>
      </p:sp>
      <p:sp>
        <p:nvSpPr>
          <p:cNvPr id="27" name="Rounded Rectangle 26"/>
          <p:cNvSpPr/>
          <p:nvPr/>
        </p:nvSpPr>
        <p:spPr>
          <a:xfrm>
            <a:off x="2926964" y="970611"/>
            <a:ext cx="6634717" cy="630023"/>
          </a:xfrm>
          <a:prstGeom prst="roundRect">
            <a:avLst>
              <a:gd name="adj" fmla="val 2855"/>
            </a:avLst>
          </a:prstGeom>
          <a:noFill/>
          <a:ln w="57150">
            <a:solidFill>
              <a:srgbClr val="0000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32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M</a:t>
            </a:r>
            <a:r>
              <a:rPr lang="en-GB" sz="2800" dirty="0">
                <a:solidFill>
                  <a:prstClr val="black"/>
                </a:solidFill>
                <a:latin typeface="Arial" panose="020B0604020202020204" pitchFamily="34" charset="0"/>
                <a:cs typeface="Arial" panose="020B0604020202020204" pitchFamily="34" charset="0"/>
              </a:rPr>
              <a:t>  =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sp>
        <p:nvSpPr>
          <p:cNvPr id="6" name="Textfeld 5"/>
          <p:cNvSpPr txBox="1"/>
          <p:nvPr/>
        </p:nvSpPr>
        <p:spPr>
          <a:xfrm>
            <a:off x="11444913" y="6320347"/>
            <a:ext cx="7071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615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CS 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85" y="1422633"/>
            <a:ext cx="12045147" cy="5348555"/>
          </a:xfrm>
          <a:prstGeom prst="rect">
            <a:avLst/>
          </a:prstGeom>
          <a:noFill/>
          <a:ln w="12700">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6200000">
            <a:off x="3634271" y="3290988"/>
            <a:ext cx="1840899" cy="4284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sp>
        <p:nvSpPr>
          <p:cNvPr id="8" name="TextBox 7"/>
          <p:cNvSpPr txBox="1"/>
          <p:nvPr/>
        </p:nvSpPr>
        <p:spPr>
          <a:xfrm>
            <a:off x="6350833" y="5794592"/>
            <a:ext cx="5756499" cy="74974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Tunnel length (cm)</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Shorter tunnels mean higher resistance!</a:t>
            </a:r>
          </a:p>
        </p:txBody>
      </p:sp>
      <mc:AlternateContent xmlns:mc="http://schemas.openxmlformats.org/markup-compatibility/2006" xmlns:a14="http://schemas.microsoft.com/office/drawing/2010/main">
        <mc:Choice Requires="a14">
          <p:sp>
            <p:nvSpPr>
              <p:cNvPr id="9" name="TextBox 8"/>
              <p:cNvSpPr txBox="1"/>
              <p:nvPr/>
            </p:nvSpPr>
            <p:spPr>
              <a:xfrm>
                <a:off x="7987992" y="2584751"/>
                <a:ext cx="2602652" cy="67833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acc>
                      <m:accPr>
                        <m:chr m:val="̅"/>
                        <m:ctrlPr>
                          <a:rPr lang="en-GB" sz="1600" i="1" smtClean="0">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45.2; SD=7.9</a:t>
                </a:r>
              </a:p>
              <a:p>
                <a14:m>
                  <m:oMath xmlns:m="http://schemas.openxmlformats.org/officeDocument/2006/math">
                    <m:r>
                      <a:rPr lang="en-GB" sz="1600" b="0" i="1" smtClean="0">
                        <a:latin typeface="Cambria Math" panose="02040503050406030204" pitchFamily="18" charset="0"/>
                      </a:rPr>
                      <m:t>        </m:t>
                    </m:r>
                    <m:acc>
                      <m:accPr>
                        <m:chr m:val="̅"/>
                        <m:ctrlPr>
                          <a:rPr lang="en-GB" sz="1600" i="1">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56.6; SD=10.2</a:t>
                </a:r>
              </a:p>
            </p:txBody>
          </p:sp>
        </mc:Choice>
        <mc:Fallback xmlns="">
          <p:sp>
            <p:nvSpPr>
              <p:cNvPr id="9" name="TextBox 8"/>
              <p:cNvSpPr txBox="1">
                <a:spLocks noRot="1" noChangeAspect="1" noMove="1" noResize="1" noEditPoints="1" noAdjustHandles="1" noChangeArrowheads="1" noChangeShapeType="1" noTextEdit="1"/>
              </p:cNvSpPr>
              <p:nvPr/>
            </p:nvSpPr>
            <p:spPr>
              <a:xfrm>
                <a:off x="7987992" y="2584751"/>
                <a:ext cx="2602652" cy="678339"/>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4" name="TextBox 3"/>
          <p:cNvSpPr txBox="1"/>
          <p:nvPr/>
        </p:nvSpPr>
        <p:spPr>
          <a:xfrm>
            <a:off x="62185" y="73906"/>
            <a:ext cx="1204514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Schön, C.C., M. Lee, A.E. </a:t>
            </a:r>
            <a:r>
              <a:rPr lang="en-GB" sz="2400" dirty="0" err="1">
                <a:latin typeface="Arial" panose="020B0604020202020204" pitchFamily="34" charset="0"/>
                <a:cs typeface="Arial" panose="020B0604020202020204" pitchFamily="34" charset="0"/>
              </a:rPr>
              <a:t>Melchinger</a:t>
            </a:r>
            <a:r>
              <a:rPr lang="en-GB" sz="2400" dirty="0">
                <a:latin typeface="Arial" panose="020B0604020202020204" pitchFamily="34" charset="0"/>
                <a:cs typeface="Arial" panose="020B0604020202020204" pitchFamily="34" charset="0"/>
              </a:rPr>
              <a:t>, W.D. Guthrie, W.L. Woodman, 1993: Mapping and characterization of quantitative trait loci affecting resistance against second-generation European corn borer in maize with the aid of RFLPs. Heredity 70: 648-659.</a:t>
            </a:r>
          </a:p>
        </p:txBody>
      </p:sp>
      <p:sp>
        <p:nvSpPr>
          <p:cNvPr id="5" name="TextBox 4"/>
          <p:cNvSpPr txBox="1"/>
          <p:nvPr/>
        </p:nvSpPr>
        <p:spPr>
          <a:xfrm rot="5400000">
            <a:off x="1168932" y="3635848"/>
            <a:ext cx="1846659" cy="3970318"/>
          </a:xfrm>
          <a:prstGeom prst="rect">
            <a:avLst/>
          </a:prstGeom>
          <a:solidFill>
            <a:schemeClr val="bg1"/>
          </a:solidFill>
          <a:ln w="12700">
            <a:noFill/>
          </a:ln>
          <a:effectLst>
            <a:outerShdw blurRad="50800" dist="38100" dir="2700000" algn="tl" rotWithShape="0">
              <a:prstClr val="black">
                <a:alpha val="40000"/>
              </a:prstClr>
            </a:outerShdw>
          </a:effectLst>
        </p:spPr>
        <p:txBody>
          <a:bodyPr vert="vert270" wrap="square" rtlCol="0">
            <a:spAutoFit/>
          </a:bodyPr>
          <a:lstStyle/>
          <a:p>
            <a:r>
              <a:rPr lang="en-GB" dirty="0">
                <a:latin typeface="Arial" panose="020B0604020202020204" pitchFamily="34" charset="0"/>
                <a:cs typeface="Arial" panose="020B0604020202020204" pitchFamily="34" charset="0"/>
              </a:rPr>
              <a:t>Histogram of tunnel length for homozygous marker classes at RFLP locus UMC33 and fitted underlying normal distributions with the respect-</a:t>
            </a:r>
            <a:r>
              <a:rPr lang="en-GB" dirty="0" err="1">
                <a:latin typeface="Arial" panose="020B0604020202020204" pitchFamily="34" charset="0"/>
                <a:cs typeface="Arial" panose="020B0604020202020204" pitchFamily="34" charset="0"/>
              </a:rPr>
              <a:t>tive</a:t>
            </a:r>
            <a:r>
              <a:rPr lang="en-GB" dirty="0">
                <a:latin typeface="Arial" panose="020B0604020202020204" pitchFamily="34" charset="0"/>
                <a:cs typeface="Arial" panose="020B0604020202020204" pitchFamily="34" charset="0"/>
              </a:rPr>
              <a:t> mean value and value for the respective Standard Deviation</a:t>
            </a:r>
          </a:p>
        </p:txBody>
      </p:sp>
      <p:sp>
        <p:nvSpPr>
          <p:cNvPr id="12" name="Textfeld 5"/>
          <p:cNvSpPr txBox="1"/>
          <p:nvPr/>
        </p:nvSpPr>
        <p:spPr>
          <a:xfrm>
            <a:off x="11401263" y="1532635"/>
            <a:ext cx="68363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02" y="1412203"/>
            <a:ext cx="3970319" cy="26468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38629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CS 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85" y="1418167"/>
            <a:ext cx="8383315" cy="4610823"/>
          </a:xfrm>
          <a:prstGeom prst="rect">
            <a:avLst/>
          </a:prstGeom>
          <a:noFill/>
          <a:ln w="12700">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185" y="73906"/>
            <a:ext cx="1204514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Schön, C.C., M. Lee, A.E. </a:t>
            </a:r>
            <a:r>
              <a:rPr lang="en-GB" sz="2400" dirty="0" err="1">
                <a:latin typeface="Arial" panose="020B0604020202020204" pitchFamily="34" charset="0"/>
                <a:cs typeface="Arial" panose="020B0604020202020204" pitchFamily="34" charset="0"/>
              </a:rPr>
              <a:t>Melchinger</a:t>
            </a:r>
            <a:r>
              <a:rPr lang="en-GB" sz="2400" dirty="0">
                <a:latin typeface="Arial" panose="020B0604020202020204" pitchFamily="34" charset="0"/>
                <a:cs typeface="Arial" panose="020B0604020202020204" pitchFamily="34" charset="0"/>
              </a:rPr>
              <a:t>, W.D. Guthrie, W.L. Woodman, 1993. Heredity 70: 648-659. We already used this data in </a:t>
            </a:r>
            <a:r>
              <a:rPr lang="en-GB" altLang="de-DE" sz="2400" dirty="0">
                <a:latin typeface="Arial" panose="020B0604020202020204" pitchFamily="34" charset="0"/>
                <a:cs typeface="Arial" panose="020B0604020202020204" pitchFamily="34" charset="0"/>
              </a:rPr>
              <a:t>UNPLAB-QuGen_Ch-4[</a:t>
            </a:r>
            <a:r>
              <a:rPr lang="en-GB" altLang="de-DE" sz="2400" dirty="0" err="1">
                <a:latin typeface="Arial" panose="020B0604020202020204" pitchFamily="34" charset="0"/>
                <a:cs typeface="Arial" panose="020B0604020202020204" pitchFamily="34" charset="0"/>
              </a:rPr>
              <a:t>MetrMod</a:t>
            </a:r>
            <a:r>
              <a:rPr lang="en-GB" altLang="de-DE" sz="2400" dirty="0">
                <a:latin typeface="Arial" panose="020B0604020202020204" pitchFamily="34" charset="0"/>
                <a:cs typeface="Arial" panose="020B0604020202020204" pitchFamily="34" charset="0"/>
              </a:rPr>
              <a:t>] page 11.</a:t>
            </a:r>
            <a:endParaRPr lang="en-GB" sz="2400" dirty="0">
              <a:latin typeface="Arial" panose="020B0604020202020204" pitchFamily="34" charset="0"/>
              <a:cs typeface="Arial" panose="020B0604020202020204" pitchFamily="34" charset="0"/>
            </a:endParaRPr>
          </a:p>
        </p:txBody>
      </p:sp>
      <p:sp>
        <p:nvSpPr>
          <p:cNvPr id="5" name="TextBox 4"/>
          <p:cNvSpPr txBox="1"/>
          <p:nvPr/>
        </p:nvSpPr>
        <p:spPr>
          <a:xfrm>
            <a:off x="87583" y="3966638"/>
            <a:ext cx="3269449" cy="2031325"/>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Histogram of tunnel length for homozygous </a:t>
            </a:r>
            <a:r>
              <a:rPr lang="en-GB" dirty="0">
                <a:solidFill>
                  <a:srgbClr val="C00000"/>
                </a:solidFill>
                <a:latin typeface="Arial" panose="020B0604020202020204" pitchFamily="34" charset="0"/>
                <a:cs typeface="Arial" panose="020B0604020202020204" pitchFamily="34" charset="0"/>
              </a:rPr>
              <a:t>marker</a:t>
            </a:r>
            <a:r>
              <a:rPr lang="en-GB" dirty="0">
                <a:latin typeface="Arial" panose="020B0604020202020204" pitchFamily="34" charset="0"/>
                <a:cs typeface="Arial" panose="020B0604020202020204" pitchFamily="34" charset="0"/>
              </a:rPr>
              <a:t> classes at RFLP locus UMC33 and fitted underlying normal </a:t>
            </a:r>
            <a:r>
              <a:rPr lang="en-GB" dirty="0" err="1">
                <a:latin typeface="Arial" panose="020B0604020202020204" pitchFamily="34" charset="0"/>
                <a:cs typeface="Arial" panose="020B0604020202020204" pitchFamily="34" charset="0"/>
              </a:rPr>
              <a:t>distri-butions</a:t>
            </a:r>
            <a:r>
              <a:rPr lang="en-GB" dirty="0">
                <a:latin typeface="Arial" panose="020B0604020202020204" pitchFamily="34" charset="0"/>
                <a:cs typeface="Arial" panose="020B0604020202020204" pitchFamily="34" charset="0"/>
              </a:rPr>
              <a:t> with the respective mean value and value for the respective Standard Dev.</a:t>
            </a:r>
          </a:p>
        </p:txBody>
      </p:sp>
      <p:sp>
        <p:nvSpPr>
          <p:cNvPr id="8" name="TextBox 7"/>
          <p:cNvSpPr txBox="1"/>
          <p:nvPr/>
        </p:nvSpPr>
        <p:spPr>
          <a:xfrm>
            <a:off x="3483000" y="5187097"/>
            <a:ext cx="496250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Tunnel length (cm)</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Shorter tunnels mean higher resistance!</a:t>
            </a:r>
          </a:p>
        </p:txBody>
      </p:sp>
      <mc:AlternateContent xmlns:mc="http://schemas.openxmlformats.org/markup-compatibility/2006" xmlns:a14="http://schemas.microsoft.com/office/drawing/2010/main">
        <mc:Choice Requires="a14">
          <p:sp>
            <p:nvSpPr>
              <p:cNvPr id="9" name="TextBox 8"/>
              <p:cNvSpPr txBox="1"/>
              <p:nvPr/>
            </p:nvSpPr>
            <p:spPr>
              <a:xfrm>
                <a:off x="5547592" y="2419993"/>
                <a:ext cx="2243666"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acc>
                      <m:accPr>
                        <m:chr m:val="̅"/>
                        <m:ctrlPr>
                          <a:rPr lang="en-GB" sz="1600" i="1" smtClean="0">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45.2; SD=7.9</a:t>
                </a:r>
              </a:p>
              <a:p>
                <a14:m>
                  <m:oMath xmlns:m="http://schemas.openxmlformats.org/officeDocument/2006/math">
                    <m:r>
                      <a:rPr lang="en-GB" sz="1600" b="0" i="1" smtClean="0">
                        <a:latin typeface="Cambria Math" panose="02040503050406030204" pitchFamily="18" charset="0"/>
                      </a:rPr>
                      <m:t>        </m:t>
                    </m:r>
                    <m:acc>
                      <m:accPr>
                        <m:chr m:val="̅"/>
                        <m:ctrlPr>
                          <a:rPr lang="en-GB" sz="1600" i="1">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56.6; SD=10.2</a:t>
                </a:r>
              </a:p>
            </p:txBody>
          </p:sp>
        </mc:Choice>
        <mc:Fallback xmlns="">
          <p:sp>
            <p:nvSpPr>
              <p:cNvPr id="9" name="TextBox 8"/>
              <p:cNvSpPr txBox="1">
                <a:spLocks noRot="1" noChangeAspect="1" noMove="1" noResize="1" noEditPoints="1" noAdjustHandles="1" noChangeArrowheads="1" noChangeShapeType="1" noTextEdit="1"/>
              </p:cNvSpPr>
              <p:nvPr/>
            </p:nvSpPr>
            <p:spPr>
              <a:xfrm>
                <a:off x="5547592" y="2419993"/>
                <a:ext cx="2243666" cy="584775"/>
              </a:xfrm>
              <a:prstGeom prst="rect">
                <a:avLst/>
              </a:prstGeom>
              <a:blipFill>
                <a:blip r:embed="rId4"/>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0" name="TextBox 9"/>
          <p:cNvSpPr txBox="1"/>
          <p:nvPr/>
        </p:nvSpPr>
        <p:spPr>
          <a:xfrm>
            <a:off x="8571468" y="1513141"/>
            <a:ext cx="3539065"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white columns show the frequency of lengths for F3-lines derived from F2-individuals that were homozygous for the parent B52-derived DNA-marker allele.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black ones … that were homozygous for the parent B73-derived DNA-marker allele.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Since the difference of 11.4cm was statistically significantly, the metric additive effect at a ‘</a:t>
            </a:r>
            <a:r>
              <a:rPr lang="en-GB" dirty="0">
                <a:solidFill>
                  <a:srgbClr val="C00000"/>
                </a:solidFill>
                <a:latin typeface="Arial" panose="020B0604020202020204" pitchFamily="34" charset="0"/>
                <a:cs typeface="Arial" panose="020B0604020202020204" pitchFamily="34" charset="0"/>
              </a:rPr>
              <a:t>marked</a:t>
            </a:r>
            <a:r>
              <a:rPr lang="en-GB" dirty="0">
                <a:latin typeface="Arial" panose="020B0604020202020204" pitchFamily="34" charset="0"/>
                <a:cs typeface="Arial" panose="020B0604020202020204" pitchFamily="34" charset="0"/>
              </a:rPr>
              <a:t>’ QTL was estimated as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a=5.7cm</a:t>
            </a:r>
            <a:r>
              <a:rPr lang="en-GB" dirty="0">
                <a:latin typeface="Arial" panose="020B0604020202020204" pitchFamily="34" charset="0"/>
                <a:cs typeface="Arial" panose="020B0604020202020204" pitchFamily="34" charset="0"/>
              </a:rPr>
              <a:t>, half the difference between the homozygotes. </a:t>
            </a:r>
          </a:p>
        </p:txBody>
      </p:sp>
      <p:sp>
        <p:nvSpPr>
          <p:cNvPr id="11" name="TextBox 10"/>
          <p:cNvSpPr txBox="1"/>
          <p:nvPr/>
        </p:nvSpPr>
        <p:spPr>
          <a:xfrm>
            <a:off x="62184" y="6104469"/>
            <a:ext cx="1209134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F3-lines from all </a:t>
            </a:r>
            <a:r>
              <a:rPr lang="en-GB" dirty="0">
                <a:solidFill>
                  <a:srgbClr val="C00000"/>
                </a:solidFill>
                <a:latin typeface="Arial" panose="020B0604020202020204" pitchFamily="34" charset="0"/>
                <a:cs typeface="Arial" panose="020B0604020202020204" pitchFamily="34" charset="0"/>
              </a:rPr>
              <a:t>marker</a:t>
            </a:r>
            <a:r>
              <a:rPr lang="en-GB" dirty="0">
                <a:solidFill>
                  <a:schemeClr val="tx1">
                    <a:lumMod val="50000"/>
                    <a:lumOff val="50000"/>
                  </a:schemeClr>
                </a:solidFill>
                <a:latin typeface="Arial" panose="020B0604020202020204" pitchFamily="34" charset="0"/>
                <a:cs typeface="Arial" panose="020B0604020202020204" pitchFamily="34" charset="0"/>
              </a:rPr>
              <a:t>-heterozygous F2s (</a:t>
            </a:r>
            <a:r>
              <a:rPr lang="en-GB" dirty="0">
                <a:latin typeface="Arial" panose="020B0604020202020204" pitchFamily="34" charset="0"/>
                <a:cs typeface="Arial" panose="020B0604020202020204" pitchFamily="34" charset="0"/>
              </a:rPr>
              <a:t>not shown in diagram</a:t>
            </a:r>
            <a:r>
              <a:rPr lang="en-GB" dirty="0">
                <a:solidFill>
                  <a:schemeClr val="tx1">
                    <a:lumMod val="50000"/>
                    <a:lumOff val="50000"/>
                  </a:schemeClr>
                </a:solidFill>
                <a:latin typeface="Arial" panose="020B0604020202020204" pitchFamily="34" charset="0"/>
                <a:cs typeface="Arial" panose="020B0604020202020204" pitchFamily="34" charset="0"/>
              </a:rPr>
              <a:t>) were used to estimate d. Their tunnels were Ø1.1cm shorter than c=50.9 cm. From F2 to F3, heterozygosity is </a:t>
            </a:r>
            <a:r>
              <a:rPr lang="en-GB" dirty="0" err="1">
                <a:solidFill>
                  <a:srgbClr val="0000FF"/>
                </a:solidFill>
                <a:latin typeface="Arial" panose="020B0604020202020204" pitchFamily="34" charset="0"/>
                <a:cs typeface="Arial" panose="020B0604020202020204" pitchFamily="34" charset="0"/>
              </a:rPr>
              <a:t>halfed</a:t>
            </a:r>
            <a:r>
              <a:rPr lang="en-GB" dirty="0">
                <a:solidFill>
                  <a:schemeClr val="tx1">
                    <a:lumMod val="50000"/>
                    <a:lumOff val="50000"/>
                  </a:schemeClr>
                </a:solidFill>
                <a:latin typeface="Arial" panose="020B0604020202020204" pitchFamily="34" charset="0"/>
                <a:cs typeface="Arial" panose="020B0604020202020204" pitchFamily="34" charset="0"/>
              </a:rPr>
              <a:t>: estimate of d = </a:t>
            </a:r>
            <a:r>
              <a:rPr lang="en-GB" dirty="0">
                <a:solidFill>
                  <a:srgbClr val="0000FF"/>
                </a:solidFill>
                <a:latin typeface="Arial" panose="020B0604020202020204" pitchFamily="34" charset="0"/>
                <a:cs typeface="Arial" panose="020B0604020202020204" pitchFamily="34" charset="0"/>
              </a:rPr>
              <a:t>2 ∙ </a:t>
            </a:r>
            <a:r>
              <a:rPr lang="en-GB" dirty="0">
                <a:solidFill>
                  <a:schemeClr val="tx1">
                    <a:lumMod val="50000"/>
                    <a:lumOff val="50000"/>
                  </a:schemeClr>
                </a:solidFill>
                <a:latin typeface="Arial" panose="020B0604020202020204" pitchFamily="34" charset="0"/>
                <a:cs typeface="Arial" panose="020B0604020202020204" pitchFamily="34" charset="0"/>
              </a:rPr>
              <a:t>(-1.1) =  -2.2 cm.</a:t>
            </a:r>
            <a:endParaRPr lang="en-GB" dirty="0"/>
          </a:p>
        </p:txBody>
      </p:sp>
      <p:grpSp>
        <p:nvGrpSpPr>
          <p:cNvPr id="23" name="Group 22"/>
          <p:cNvGrpSpPr/>
          <p:nvPr/>
        </p:nvGrpSpPr>
        <p:grpSpPr>
          <a:xfrm>
            <a:off x="5281787" y="1404584"/>
            <a:ext cx="919163" cy="1871416"/>
            <a:chOff x="5281787" y="1404584"/>
            <a:chExt cx="919163" cy="1871416"/>
          </a:xfrm>
        </p:grpSpPr>
        <p:sp>
          <p:nvSpPr>
            <p:cNvPr id="14" name="Line 10"/>
            <p:cNvSpPr>
              <a:spLocks noChangeShapeType="1"/>
            </p:cNvSpPr>
            <p:nvPr/>
          </p:nvSpPr>
          <p:spPr bwMode="auto">
            <a:xfrm>
              <a:off x="5359347" y="2116306"/>
              <a:ext cx="4653" cy="727694"/>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5" name="Line 11"/>
            <p:cNvSpPr>
              <a:spLocks noChangeShapeType="1"/>
            </p:cNvSpPr>
            <p:nvPr/>
          </p:nvSpPr>
          <p:spPr bwMode="auto">
            <a:xfrm flipH="1">
              <a:off x="6119999" y="2116306"/>
              <a:ext cx="1667" cy="1159694"/>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6" name="Line 12"/>
            <p:cNvSpPr>
              <a:spLocks noChangeShapeType="1"/>
            </p:cNvSpPr>
            <p:nvPr/>
          </p:nvSpPr>
          <p:spPr bwMode="auto">
            <a:xfrm>
              <a:off x="5359347" y="2129781"/>
              <a:ext cx="760653" cy="0"/>
            </a:xfrm>
            <a:prstGeom prst="line">
              <a:avLst/>
            </a:prstGeom>
            <a:noFill/>
            <a:ln w="28575">
              <a:solidFill>
                <a:srgbClr val="CC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a:effectLst>
                  <a:outerShdw blurRad="38100" dist="38100" dir="2700000" algn="tl">
                    <a:srgbClr val="000000">
                      <a:alpha val="43137"/>
                    </a:srgbClr>
                  </a:outerShdw>
                </a:effectLst>
              </a:endParaRPr>
            </a:p>
          </p:txBody>
        </p:sp>
        <p:sp>
          <p:nvSpPr>
            <p:cNvPr id="17" name="Line 13"/>
            <p:cNvSpPr>
              <a:spLocks noChangeShapeType="1"/>
            </p:cNvSpPr>
            <p:nvPr/>
          </p:nvSpPr>
          <p:spPr bwMode="auto">
            <a:xfrm>
              <a:off x="5743750" y="1780822"/>
              <a:ext cx="0" cy="371475"/>
            </a:xfrm>
            <a:prstGeom prst="line">
              <a:avLst/>
            </a:prstGeom>
            <a:noFill/>
            <a:ln w="9525">
              <a:solidFill>
                <a:srgbClr val="CC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a:effectLst>
                  <a:outerShdw blurRad="38100" dist="38100" dir="2700000" algn="tl">
                    <a:srgbClr val="000000">
                      <a:alpha val="43137"/>
                    </a:srgbClr>
                  </a:outerShdw>
                </a:effectLst>
              </a:endParaRPr>
            </a:p>
          </p:txBody>
        </p:sp>
        <p:sp>
          <p:nvSpPr>
            <p:cNvPr id="18" name="Line 14"/>
            <p:cNvSpPr>
              <a:spLocks noChangeShapeType="1"/>
            </p:cNvSpPr>
            <p:nvPr/>
          </p:nvSpPr>
          <p:spPr bwMode="auto">
            <a:xfrm>
              <a:off x="5743750" y="1776059"/>
              <a:ext cx="390525" cy="4763"/>
            </a:xfrm>
            <a:prstGeom prst="line">
              <a:avLst/>
            </a:prstGeom>
            <a:noFill/>
            <a:ln w="9525">
              <a:solidFill>
                <a:srgbClr val="CC0000"/>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a:effectLst>
                  <a:outerShdw blurRad="38100" dist="38100" dir="2700000" algn="tl">
                    <a:srgbClr val="000000">
                      <a:alpha val="43137"/>
                    </a:srgbClr>
                  </a:outerShdw>
                </a:effectLst>
              </a:endParaRPr>
            </a:p>
          </p:txBody>
        </p:sp>
        <p:sp>
          <p:nvSpPr>
            <p:cNvPr id="19" name="Line 15"/>
            <p:cNvSpPr>
              <a:spLocks noChangeShapeType="1"/>
            </p:cNvSpPr>
            <p:nvPr/>
          </p:nvSpPr>
          <p:spPr bwMode="auto">
            <a:xfrm flipH="1">
              <a:off x="5348462" y="1776059"/>
              <a:ext cx="395288" cy="0"/>
            </a:xfrm>
            <a:prstGeom prst="line">
              <a:avLst/>
            </a:prstGeom>
            <a:noFill/>
            <a:ln w="9525">
              <a:solidFill>
                <a:srgbClr val="CC0000"/>
              </a:solidFill>
              <a:round/>
              <a:headEnd/>
              <a:tailEnd type="triangle" w="med" len="me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a:lstStyle/>
            <a:p>
              <a:endParaRPr lang="en-GB">
                <a:effectLst>
                  <a:outerShdw blurRad="38100" dist="38100" dir="2700000" algn="tl">
                    <a:srgbClr val="000000">
                      <a:alpha val="43137"/>
                    </a:srgbClr>
                  </a:outerShdw>
                </a:effectLst>
              </a:endParaRPr>
            </a:p>
          </p:txBody>
        </p:sp>
        <p:sp>
          <p:nvSpPr>
            <p:cNvPr id="20" name="Text Box 16"/>
            <p:cNvSpPr txBox="1">
              <a:spLocks noChangeArrowheads="1"/>
            </p:cNvSpPr>
            <p:nvPr/>
          </p:nvSpPr>
          <p:spPr bwMode="auto">
            <a:xfrm>
              <a:off x="5743750" y="1404584"/>
              <a:ext cx="457200" cy="36671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pPr>
              <a:r>
                <a:rPr lang="de-DE" altLang="en-US" sz="1800" b="1">
                  <a:solidFill>
                    <a:srgbClr val="CC0000"/>
                  </a:solidFill>
                  <a:effectLst>
                    <a:outerShdw blurRad="38100" dist="38100" dir="2700000" algn="tl">
                      <a:srgbClr val="000000">
                        <a:alpha val="43137"/>
                      </a:srgbClr>
                    </a:outerShdw>
                  </a:effectLst>
                  <a:latin typeface="Arial" panose="020B0604020202020204" pitchFamily="34" charset="0"/>
                </a:rPr>
                <a:t>+a</a:t>
              </a:r>
            </a:p>
          </p:txBody>
        </p:sp>
        <p:sp>
          <p:nvSpPr>
            <p:cNvPr id="21" name="Text Box 17"/>
            <p:cNvSpPr txBox="1">
              <a:spLocks noChangeArrowheads="1"/>
            </p:cNvSpPr>
            <p:nvPr/>
          </p:nvSpPr>
          <p:spPr bwMode="auto">
            <a:xfrm>
              <a:off x="5281787" y="1409347"/>
              <a:ext cx="457200" cy="36671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pPr>
              <a:r>
                <a:rPr lang="de-DE" altLang="en-US" sz="1800" b="1">
                  <a:solidFill>
                    <a:srgbClr val="CC0000"/>
                  </a:solidFill>
                  <a:effectLst>
                    <a:outerShdw blurRad="38100" dist="38100" dir="2700000" algn="tl">
                      <a:srgbClr val="000000">
                        <a:alpha val="43137"/>
                      </a:srgbClr>
                    </a:outerShdw>
                  </a:effectLst>
                  <a:latin typeface="Arial" panose="020B0604020202020204" pitchFamily="34" charset="0"/>
                </a:rPr>
                <a:t>-a</a:t>
              </a:r>
            </a:p>
          </p:txBody>
        </p:sp>
      </p:grpSp>
      <p:sp>
        <p:nvSpPr>
          <p:cNvPr id="3" name="TextBox 2"/>
          <p:cNvSpPr txBox="1"/>
          <p:nvPr/>
        </p:nvSpPr>
        <p:spPr>
          <a:xfrm>
            <a:off x="3649406" y="2287387"/>
            <a:ext cx="1164431" cy="9787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lnSpc>
                <a:spcPct val="90000"/>
              </a:lnSpc>
            </a:pPr>
            <a:r>
              <a:rPr lang="de-DE" sz="1600" dirty="0">
                <a:solidFill>
                  <a:schemeClr val="tx1">
                    <a:lumMod val="50000"/>
                    <a:lumOff val="50000"/>
                  </a:schemeClr>
                </a:solidFill>
                <a:latin typeface="Arial" panose="020B0604020202020204" pitchFamily="34" charset="0"/>
                <a:cs typeface="Arial" panose="020B0604020202020204" pitchFamily="34" charset="0"/>
              </a:rPr>
              <a:t>B52 x B73</a:t>
            </a:r>
            <a:br>
              <a:rPr lang="de-DE" sz="1600" dirty="0">
                <a:solidFill>
                  <a:schemeClr val="tx1">
                    <a:lumMod val="50000"/>
                    <a:lumOff val="50000"/>
                  </a:schemeClr>
                </a:solidFill>
                <a:latin typeface="Arial" panose="020B0604020202020204" pitchFamily="34" charset="0"/>
                <a:cs typeface="Arial" panose="020B0604020202020204" pitchFamily="34" charset="0"/>
              </a:rPr>
            </a:br>
            <a:r>
              <a:rPr lang="de-DE" sz="1600" dirty="0">
                <a:solidFill>
                  <a:schemeClr val="tx1">
                    <a:lumMod val="50000"/>
                    <a:lumOff val="50000"/>
                  </a:schemeClr>
                </a:solidFill>
                <a:latin typeface="Arial" panose="020B0604020202020204" pitchFamily="34" charset="0"/>
                <a:cs typeface="Arial" panose="020B0604020202020204" pitchFamily="34" charset="0"/>
              </a:rPr>
              <a:t>F1</a:t>
            </a:r>
            <a:br>
              <a:rPr lang="de-DE" sz="1600" dirty="0">
                <a:solidFill>
                  <a:schemeClr val="tx1">
                    <a:lumMod val="50000"/>
                    <a:lumOff val="50000"/>
                  </a:schemeClr>
                </a:solidFill>
                <a:latin typeface="Arial" panose="020B0604020202020204" pitchFamily="34" charset="0"/>
                <a:cs typeface="Arial" panose="020B0604020202020204" pitchFamily="34" charset="0"/>
              </a:rPr>
            </a:br>
            <a:r>
              <a:rPr lang="de-DE" sz="1600" dirty="0">
                <a:solidFill>
                  <a:schemeClr val="tx1">
                    <a:lumMod val="50000"/>
                    <a:lumOff val="50000"/>
                  </a:schemeClr>
                </a:solidFill>
                <a:latin typeface="Arial" panose="020B0604020202020204" pitchFamily="34" charset="0"/>
                <a:cs typeface="Arial" panose="020B0604020202020204" pitchFamily="34" charset="0"/>
              </a:rPr>
              <a:t>F2</a:t>
            </a:r>
            <a:br>
              <a:rPr lang="de-DE" sz="1600" dirty="0">
                <a:solidFill>
                  <a:schemeClr val="tx1">
                    <a:lumMod val="50000"/>
                    <a:lumOff val="50000"/>
                  </a:schemeClr>
                </a:solidFill>
                <a:latin typeface="Arial" panose="020B0604020202020204" pitchFamily="34" charset="0"/>
                <a:cs typeface="Arial" panose="020B0604020202020204" pitchFamily="34" charset="0"/>
              </a:rPr>
            </a:br>
            <a:r>
              <a:rPr lang="de-DE" sz="1600" dirty="0">
                <a:solidFill>
                  <a:schemeClr val="tx1">
                    <a:lumMod val="50000"/>
                    <a:lumOff val="50000"/>
                  </a:schemeClr>
                </a:solidFill>
                <a:latin typeface="Arial" panose="020B0604020202020204" pitchFamily="34" charset="0"/>
                <a:cs typeface="Arial" panose="020B0604020202020204" pitchFamily="34" charset="0"/>
              </a:rPr>
              <a:t>F3 </a:t>
            </a:r>
            <a:endParaRPr lang="en-GB" sz="16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03" y="1412204"/>
            <a:ext cx="3162686" cy="2108457"/>
          </a:xfrm>
          <a:prstGeom prst="rect">
            <a:avLst/>
          </a:prstGeom>
          <a:effectLst>
            <a:outerShdw blurRad="50800" dist="38100" dir="2700000" algn="tl" rotWithShape="0">
              <a:prstClr val="black">
                <a:alpha val="40000"/>
              </a:prstClr>
            </a:outerShdw>
          </a:effectLst>
        </p:spPr>
      </p:pic>
      <p:sp>
        <p:nvSpPr>
          <p:cNvPr id="7" name="TextBox 6"/>
          <p:cNvSpPr txBox="1"/>
          <p:nvPr/>
        </p:nvSpPr>
        <p:spPr>
          <a:xfrm rot="16200000">
            <a:off x="2374642" y="2729370"/>
            <a:ext cx="158698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Frequency %</a:t>
            </a:r>
          </a:p>
        </p:txBody>
      </p:sp>
      <p:sp>
        <p:nvSpPr>
          <p:cNvPr id="24" name="Textfeld 5">
            <a:extLst>
              <a:ext uri="{FF2B5EF4-FFF2-40B4-BE49-F238E27FC236}">
                <a16:creationId xmlns:a16="http://schemas.microsoft.com/office/drawing/2014/main" id="{25849794-AA30-4318-B9CD-8833FF7E7C94}"/>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68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rot="16200000">
            <a:off x="-1651752" y="3003550"/>
            <a:ext cx="5735150" cy="1874596"/>
          </a:xfrm>
          <a:prstGeom prst="rect">
            <a:avLst/>
          </a:prstGeom>
          <a:effectLst>
            <a:outerShdw blurRad="50800" dist="38100" dir="2700000" algn="tl" rotWithShape="0">
              <a:prstClr val="black">
                <a:alpha val="40000"/>
              </a:prstClr>
            </a:outerShdw>
          </a:effectLst>
        </p:spPr>
      </p:pic>
      <p:sp>
        <p:nvSpPr>
          <p:cNvPr id="4" name="Rectangle 3"/>
          <p:cNvSpPr/>
          <p:nvPr/>
        </p:nvSpPr>
        <p:spPr>
          <a:xfrm>
            <a:off x="2518833" y="1303867"/>
            <a:ext cx="9594660" cy="348316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search for the genetic variance between the genotypes. We assume HWE. Here, (p=q=0.5) this is like F2</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(zero LD; </a:t>
            </a:r>
            <a:r>
              <a:rPr lang="en-GB" sz="2400" dirty="0">
                <a:solidFill>
                  <a:schemeClr val="tx1">
                    <a:lumMod val="50000"/>
                    <a:lumOff val="50000"/>
                  </a:schemeClr>
                </a:solidFill>
                <a:latin typeface="Arial" panose="020B0604020202020204" pitchFamily="34" charset="0"/>
                <a:cs typeface="Arial" panose="020B0604020202020204" pitchFamily="34" charset="0"/>
              </a:rPr>
              <a:t>no pair of QTL on same chromosome arm</a:t>
            </a:r>
            <a:r>
              <a:rPr lang="en-GB" sz="2400" dirty="0">
                <a:latin typeface="Arial" panose="020B0604020202020204" pitchFamily="34" charset="0"/>
                <a:cs typeface="Arial" panose="020B0604020202020204" pitchFamily="34" charset="0"/>
              </a:rPr>
              <a:t>).</a:t>
            </a:r>
          </a:p>
        </p:txBody>
      </p:sp>
      <p:sp>
        <p:nvSpPr>
          <p:cNvPr id="3" name="TextBox 2"/>
          <p:cNvSpPr txBox="1"/>
          <p:nvPr/>
        </p:nvSpPr>
        <p:spPr>
          <a:xfrm>
            <a:off x="60040" y="5589194"/>
            <a:ext cx="209308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caterpillar (</a:t>
            </a:r>
            <a:r>
              <a:rPr lang="en-GB" i="1" dirty="0" err="1">
                <a:latin typeface="Arial" panose="020B0604020202020204" pitchFamily="34" charset="0"/>
                <a:cs typeface="Arial" panose="020B0604020202020204" pitchFamily="34" charset="0"/>
              </a:rPr>
              <a:t>Raupe</a:t>
            </a:r>
            <a:r>
              <a:rPr lang="en-GB" dirty="0">
                <a:latin typeface="Arial" panose="020B0604020202020204" pitchFamily="34" charset="0"/>
                <a:cs typeface="Arial" panose="020B0604020202020204" pitchFamily="34" charset="0"/>
              </a:rPr>
              <a:t>)</a:t>
            </a:r>
          </a:p>
        </p:txBody>
      </p:sp>
      <p:sp>
        <p:nvSpPr>
          <p:cNvPr id="5" name="TextBox 4"/>
          <p:cNvSpPr txBox="1"/>
          <p:nvPr/>
        </p:nvSpPr>
        <p:spPr>
          <a:xfrm>
            <a:off x="2429494" y="4850531"/>
            <a:ext cx="9684000" cy="193899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Focus on genetic variation of this trait, given genotypes are in HWE (</a:t>
            </a:r>
            <a:r>
              <a:rPr lang="en-GB" dirty="0">
                <a:solidFill>
                  <a:schemeClr val="tx1">
                    <a:lumMod val="50000"/>
                    <a:lumOff val="50000"/>
                  </a:schemeClr>
                </a:solidFill>
                <a:latin typeface="Arial" panose="020B0604020202020204" pitchFamily="34" charset="0"/>
                <a:cs typeface="Arial" panose="020B0604020202020204" pitchFamily="34" charset="0"/>
              </a:rPr>
              <a:t>again: 1:2:1=p²+2pq+q²</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Keep in mind, estimates of ‘a’ and ‘d’ were derived based on phenotypic data with h²&lt;1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most</a:t>
            </a:r>
            <a:r>
              <a:rPr lang="en-GB" dirty="0">
                <a:latin typeface="Arial" panose="020B0604020202020204" pitchFamily="34" charset="0"/>
                <a:cs typeface="Arial" panose="020B0604020202020204" pitchFamily="34" charset="0"/>
              </a:rPr>
              <a:t> resistant is homozygous for the favourable allele at 5 QTL plus heterozygous at QTL 5 and 7. In HWE, this one is rare, it occurs with (0.25)</a:t>
            </a:r>
            <a:r>
              <a:rPr lang="en-GB" baseline="30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(0.5)</a:t>
            </a:r>
            <a:r>
              <a:rPr lang="en-GB" baseline="30000"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this makes 1 : 4.096.</a:t>
            </a: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least</a:t>
            </a:r>
            <a:r>
              <a:rPr lang="en-GB" dirty="0">
                <a:latin typeface="Arial" panose="020B0604020202020204" pitchFamily="34" charset="0"/>
                <a:cs typeface="Arial" panose="020B0604020202020204" pitchFamily="34" charset="0"/>
              </a:rPr>
              <a:t> resistant type is homozygous for the susceptibility allele at all 7 QTL,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hence: (0.25)</a:t>
            </a:r>
            <a:r>
              <a:rPr lang="en-GB" baseline="30000" dirty="0">
                <a:latin typeface="Arial" panose="020B0604020202020204" pitchFamily="34" charset="0"/>
                <a:cs typeface="Arial" panose="020B0604020202020204" pitchFamily="34" charset="0"/>
              </a:rPr>
              <a:t>7</a:t>
            </a:r>
            <a:r>
              <a:rPr lang="en-GB" dirty="0">
                <a:latin typeface="Arial" panose="020B0604020202020204" pitchFamily="34" charset="0"/>
                <a:cs typeface="Arial" panose="020B0604020202020204" pitchFamily="34" charset="0"/>
              </a:rPr>
              <a:t> = 1 : 16.384.</a:t>
            </a:r>
            <a:endParaRPr lang="en-GB" dirty="0">
              <a:solidFill>
                <a:schemeClr val="tx1">
                  <a:lumMod val="50000"/>
                  <a:lumOff val="50000"/>
                </a:schemeClr>
              </a:solidFill>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998737478"/>
              </p:ext>
            </p:extLst>
          </p:nvPr>
        </p:nvGraphicFramePr>
        <p:xfrm>
          <a:off x="2457450" y="873125"/>
          <a:ext cx="9710738" cy="3871913"/>
        </p:xfrm>
        <a:graphic>
          <a:graphicData uri="http://schemas.openxmlformats.org/presentationml/2006/ole">
            <mc:AlternateContent xmlns:mc="http://schemas.openxmlformats.org/markup-compatibility/2006">
              <mc:Choice xmlns:v="urn:schemas-microsoft-com:vml" Requires="v">
                <p:oleObj spid="_x0000_s2569" name="Document" r:id="rId4" imgW="9270001" imgH="3696775" progId="Word.Document.12">
                  <p:link updateAutomatic="1"/>
                </p:oleObj>
              </mc:Choice>
              <mc:Fallback>
                <p:oleObj name="Document" r:id="rId4" imgW="9270001" imgH="3696775" progId="Word.Document.12">
                  <p:link updateAutomatic="1"/>
                  <p:pic>
                    <p:nvPicPr>
                      <p:cNvPr id="0" name=""/>
                      <p:cNvPicPr/>
                      <p:nvPr/>
                    </p:nvPicPr>
                    <p:blipFill>
                      <a:blip r:embed="rId5"/>
                      <a:stretch>
                        <a:fillRect/>
                      </a:stretch>
                    </p:blipFill>
                    <p:spPr>
                      <a:xfrm>
                        <a:off x="2457450" y="873125"/>
                        <a:ext cx="9710738" cy="3871913"/>
                      </a:xfrm>
                      <a:prstGeom prst="rect">
                        <a:avLst/>
                      </a:prstGeom>
                    </p:spPr>
                  </p:pic>
                </p:oleObj>
              </mc:Fallback>
            </mc:AlternateContent>
          </a:graphicData>
        </a:graphic>
      </p:graphicFrame>
      <p:sp>
        <p:nvSpPr>
          <p:cNvPr id="2" name="TextBox 1"/>
          <p:cNvSpPr txBox="1"/>
          <p:nvPr/>
        </p:nvSpPr>
        <p:spPr>
          <a:xfrm>
            <a:off x="4754032" y="850995"/>
            <a:ext cx="735946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 0.5² : 2∙0.5∙0.5 : 0.5²  corresponds to 1 : 2 : 1; </a:t>
            </a:r>
            <a:r>
              <a:rPr lang="en-GB" dirty="0" err="1">
                <a:solidFill>
                  <a:schemeClr val="tx1">
                    <a:lumMod val="50000"/>
                    <a:lumOff val="50000"/>
                  </a:schemeClr>
                </a:solidFill>
                <a:latin typeface="Arial" panose="020B0604020202020204" pitchFamily="34" charset="0"/>
                <a:cs typeface="Arial" panose="020B0604020202020204" pitchFamily="34" charset="0"/>
              </a:rPr>
              <a:t>èchiaro</a:t>
            </a:r>
            <a:r>
              <a:rPr lang="en-GB" dirty="0">
                <a:solidFill>
                  <a:schemeClr val="tx1">
                    <a:lumMod val="50000"/>
                    <a:lumOff val="50000"/>
                  </a:schemeClr>
                </a:solidFill>
                <a:latin typeface="Arial" panose="020B0604020202020204" pitchFamily="34" charset="0"/>
                <a:cs typeface="Arial" panose="020B0604020202020204" pitchFamily="34" charset="0"/>
              </a:rPr>
              <a:t>, non è </a:t>
            </a:r>
            <a:r>
              <a:rPr lang="en-GB" dirty="0" err="1">
                <a:solidFill>
                  <a:schemeClr val="tx1">
                    <a:lumMod val="50000"/>
                    <a:lumOff val="50000"/>
                  </a:schemeClr>
                </a:solidFill>
                <a:latin typeface="Arial" panose="020B0604020202020204" pitchFamily="34" charset="0"/>
                <a:cs typeface="Arial" panose="020B0604020202020204" pitchFamily="34" charset="0"/>
              </a:rPr>
              <a:t>vero</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10" name="Textfeld 5">
            <a:extLst>
              <a:ext uri="{FF2B5EF4-FFF2-40B4-BE49-F238E27FC236}">
                <a16:creationId xmlns:a16="http://schemas.microsoft.com/office/drawing/2014/main" id="{9A908141-D374-4B5A-B040-E780F8527F50}"/>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4160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29" y="2072567"/>
            <a:ext cx="10524863" cy="459900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feld 5"/>
          <p:cNvSpPr txBox="1"/>
          <p:nvPr/>
        </p:nvSpPr>
        <p:spPr>
          <a:xfrm>
            <a:off x="11323468" y="6365560"/>
            <a:ext cx="83043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15</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en-GB" altLang="en-US" sz="2400" dirty="0">
                <a:latin typeface="Arial" charset="0"/>
              </a:rPr>
              <a:t>We make very much ado about the Genetic </a:t>
            </a:r>
            <a:r>
              <a:rPr lang="en-GB" altLang="en-US" sz="2400" dirty="0">
                <a:solidFill>
                  <a:srgbClr val="0000FF"/>
                </a:solidFill>
                <a:effectLst>
                  <a:outerShdw blurRad="38100" dist="38100" dir="2700000" algn="tl">
                    <a:srgbClr val="000000">
                      <a:alpha val="43137"/>
                    </a:srgbClr>
                  </a:outerShdw>
                </a:effectLst>
                <a:latin typeface="Arial" charset="0"/>
              </a:rPr>
              <a:t>Variance</a:t>
            </a:r>
            <a:r>
              <a:rPr lang="en-GB" altLang="en-US" sz="2400" dirty="0">
                <a:latin typeface="Arial" charset="0"/>
              </a:rPr>
              <a:t>, because this parameter is a crucial parameter which determines gain from selection. Immediate response to selection (</a:t>
            </a:r>
            <a:r>
              <a:rPr lang="en-GB" altLang="en-US" sz="2400" dirty="0">
                <a:effectLst>
                  <a:outerShdw blurRad="38100" dist="38100" dir="2700000" algn="tl">
                    <a:srgbClr val="000000">
                      <a:alpha val="43137"/>
                    </a:srgbClr>
                  </a:outerShdw>
                </a:effectLst>
                <a:latin typeface="Arial" charset="0"/>
              </a:rPr>
              <a:t>Breeders’ Equation</a:t>
            </a:r>
            <a:r>
              <a:rPr lang="en-GB" altLang="en-US" sz="2400" dirty="0">
                <a:latin typeface="Arial" charset="0"/>
              </a:rPr>
              <a:t>) is determined by </a:t>
            </a:r>
            <a:br>
              <a:rPr lang="en-GB" altLang="en-US" sz="2400" dirty="0">
                <a:latin typeface="Arial" charset="0"/>
              </a:rPr>
            </a:br>
            <a:r>
              <a:rPr lang="en-GB" altLang="en-US" sz="2400" dirty="0">
                <a:latin typeface="Arial" charset="0"/>
              </a:rPr>
              <a:t>			 ◘   Selection Intensity   ◘    Heritability   ◘   </a:t>
            </a:r>
            <a:r>
              <a:rPr lang="en-GB" altLang="en-US" sz="2400" u="sng" dirty="0">
                <a:latin typeface="Arial" charset="0"/>
              </a:rPr>
              <a:t>Genetic </a:t>
            </a:r>
            <a:r>
              <a:rPr lang="en-GB" altLang="en-US" sz="2400" u="sng" dirty="0">
                <a:solidFill>
                  <a:srgbClr val="0000FF"/>
                </a:solidFill>
                <a:effectLst>
                  <a:outerShdw blurRad="38100" dist="38100" dir="2700000" algn="tl">
                    <a:srgbClr val="000000">
                      <a:alpha val="43137"/>
                    </a:srgbClr>
                  </a:outerShdw>
                </a:effectLst>
                <a:latin typeface="Arial" charset="0"/>
              </a:rPr>
              <a:t>Variance</a:t>
            </a:r>
            <a:r>
              <a:rPr lang="en-GB" altLang="en-US" sz="2400" u="sng" dirty="0">
                <a:latin typeface="Arial" charset="0"/>
              </a:rPr>
              <a:t>.</a:t>
            </a:r>
          </a:p>
        </p:txBody>
      </p:sp>
      <p:graphicFrame>
        <p:nvGraphicFramePr>
          <p:cNvPr id="3" name="Object 2"/>
          <p:cNvGraphicFramePr>
            <a:graphicFrameLocks noChangeAspect="1"/>
          </p:cNvGraphicFramePr>
          <p:nvPr>
            <p:extLst>
              <p:ext uri="{D42A27DB-BD31-4B8C-83A1-F6EECF244321}">
                <p14:modId xmlns:p14="http://schemas.microsoft.com/office/powerpoint/2010/main" val="2935335871"/>
              </p:ext>
            </p:extLst>
          </p:nvPr>
        </p:nvGraphicFramePr>
        <p:xfrm>
          <a:off x="95250" y="2171700"/>
          <a:ext cx="10448925" cy="4348163"/>
        </p:xfrm>
        <a:graphic>
          <a:graphicData uri="http://schemas.openxmlformats.org/presentationml/2006/ole">
            <mc:AlternateContent xmlns:mc="http://schemas.openxmlformats.org/markup-compatibility/2006">
              <mc:Choice xmlns:v="urn:schemas-microsoft-com:vml" Requires="v">
                <p:oleObj spid="_x0000_s9728" name="Document" r:id="rId3" imgW="8426940" imgH="3505414" progId="Word.Document.12">
                  <p:link updateAutomatic="1"/>
                </p:oleObj>
              </mc:Choice>
              <mc:Fallback>
                <p:oleObj name="Document" r:id="rId3" imgW="8426940" imgH="3505414" progId="Word.Document.12">
                  <p:link updateAutomatic="1"/>
                  <p:pic>
                    <p:nvPicPr>
                      <p:cNvPr id="0" name=""/>
                      <p:cNvPicPr/>
                      <p:nvPr/>
                    </p:nvPicPr>
                    <p:blipFill>
                      <a:blip r:embed="rId4"/>
                      <a:stretch>
                        <a:fillRect/>
                      </a:stretch>
                    </p:blipFill>
                    <p:spPr>
                      <a:xfrm>
                        <a:off x="95250" y="2171700"/>
                        <a:ext cx="10448925" cy="4348163"/>
                      </a:xfrm>
                      <a:prstGeom prst="rect">
                        <a:avLst/>
                      </a:prstGeom>
                      <a:noFill/>
                    </p:spPr>
                  </p:pic>
                </p:oleObj>
              </mc:Fallback>
            </mc:AlternateContent>
          </a:graphicData>
        </a:graphic>
      </p:graphicFrame>
      <p:sp>
        <p:nvSpPr>
          <p:cNvPr id="8" name="TextBox 7"/>
          <p:cNvSpPr txBox="1"/>
          <p:nvPr/>
        </p:nvSpPr>
        <p:spPr>
          <a:xfrm>
            <a:off x="10584586" y="2072567"/>
            <a:ext cx="1569319" cy="375487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en-US" sz="1700" dirty="0">
                <a:latin typeface="Arial" charset="0"/>
              </a:rPr>
              <a:t>We will use this </a:t>
            </a:r>
            <a:r>
              <a:rPr lang="en-GB" altLang="en-US" sz="1700" dirty="0" err="1">
                <a:solidFill>
                  <a:srgbClr val="C00000"/>
                </a:solidFill>
                <a:effectLst>
                  <a:outerShdw blurRad="38100" dist="38100" dir="2700000" algn="tl">
                    <a:srgbClr val="000000">
                      <a:alpha val="43137"/>
                    </a:srgbClr>
                  </a:outerShdw>
                </a:effectLst>
                <a:latin typeface="Arial" charset="0"/>
              </a:rPr>
              <a:t>simpli-fication</a:t>
            </a:r>
            <a:r>
              <a:rPr lang="en-GB" altLang="en-US" sz="1700" dirty="0">
                <a:latin typeface="Arial" charset="0"/>
              </a:rPr>
              <a:t> to find the variance </a:t>
            </a:r>
            <a:br>
              <a:rPr lang="en-GB" altLang="en-US" sz="1700" dirty="0">
                <a:latin typeface="Arial" charset="0"/>
              </a:rPr>
            </a:br>
            <a:r>
              <a:rPr lang="en-GB" altLang="en-US" sz="1700" dirty="0">
                <a:latin typeface="Arial" charset="0"/>
              </a:rPr>
              <a:t>between  ...</a:t>
            </a:r>
          </a:p>
          <a:p>
            <a:r>
              <a:rPr lang="en-GB" altLang="en-US" sz="1700" dirty="0">
                <a:latin typeface="Arial" charset="0"/>
              </a:rPr>
              <a:t>the </a:t>
            </a:r>
            <a:r>
              <a:rPr lang="en-GB" altLang="en-US" sz="1700" dirty="0">
                <a:latin typeface="Arial" panose="020B0604020202020204" pitchFamily="34" charset="0"/>
                <a:cs typeface="Arial" panose="020B0604020202020204" pitchFamily="34" charset="0"/>
              </a:rPr>
              <a:t>●</a:t>
            </a:r>
            <a:r>
              <a:rPr lang="en-GB" altLang="en-US" sz="1700" dirty="0">
                <a:latin typeface="Arial" charset="0"/>
              </a:rPr>
              <a:t>Breeding Values, </a:t>
            </a:r>
            <a:br>
              <a:rPr lang="en-GB" altLang="en-US" sz="1700" dirty="0">
                <a:latin typeface="Arial" charset="0"/>
              </a:rPr>
            </a:br>
            <a:r>
              <a:rPr lang="en-GB" altLang="en-US" sz="1700" dirty="0">
                <a:latin typeface="Arial" charset="0"/>
              </a:rPr>
              <a:t>the </a:t>
            </a:r>
            <a:r>
              <a:rPr lang="en-GB" altLang="en-US" sz="1700" dirty="0">
                <a:latin typeface="Arial" panose="020B0604020202020204" pitchFamily="34" charset="0"/>
                <a:cs typeface="Arial" panose="020B0604020202020204" pitchFamily="34" charset="0"/>
              </a:rPr>
              <a:t>● </a:t>
            </a:r>
            <a:r>
              <a:rPr lang="en-GB" altLang="en-US" sz="1700" dirty="0">
                <a:latin typeface="Arial" charset="0"/>
              </a:rPr>
              <a:t>Domi-</a:t>
            </a:r>
            <a:br>
              <a:rPr lang="en-GB" altLang="en-US" sz="1700" dirty="0">
                <a:latin typeface="Arial" charset="0"/>
              </a:rPr>
            </a:br>
            <a:r>
              <a:rPr lang="en-GB" altLang="en-US" sz="1700" dirty="0" err="1">
                <a:latin typeface="Arial" charset="0"/>
              </a:rPr>
              <a:t>nance</a:t>
            </a:r>
            <a:r>
              <a:rPr lang="en-GB" altLang="en-US" sz="1700" dirty="0">
                <a:latin typeface="Arial" charset="0"/>
              </a:rPr>
              <a:t> Devi-</a:t>
            </a:r>
            <a:r>
              <a:rPr lang="en-GB" altLang="en-US" sz="1700" dirty="0" err="1">
                <a:latin typeface="Arial" charset="0"/>
              </a:rPr>
              <a:t>ations</a:t>
            </a:r>
            <a:r>
              <a:rPr lang="en-GB" altLang="en-US" sz="1700" dirty="0">
                <a:latin typeface="Arial" charset="0"/>
              </a:rPr>
              <a:t>, </a:t>
            </a:r>
            <a:br>
              <a:rPr lang="en-GB" altLang="en-US" sz="1700" dirty="0">
                <a:latin typeface="Arial" charset="0"/>
              </a:rPr>
            </a:br>
            <a:r>
              <a:rPr lang="en-GB" altLang="en-US" sz="1700" dirty="0">
                <a:latin typeface="Arial" charset="0"/>
              </a:rPr>
              <a:t>the </a:t>
            </a:r>
            <a:r>
              <a:rPr lang="en-GB" altLang="en-US" sz="1700" dirty="0">
                <a:latin typeface="Arial" panose="020B0604020202020204" pitchFamily="34" charset="0"/>
                <a:cs typeface="Arial" panose="020B0604020202020204" pitchFamily="34" charset="0"/>
              </a:rPr>
              <a:t>● </a:t>
            </a:r>
            <a:r>
              <a:rPr lang="en-GB" altLang="en-US" sz="1700" dirty="0">
                <a:latin typeface="Arial" charset="0"/>
              </a:rPr>
              <a:t>Geno-typic Values</a:t>
            </a:r>
          </a:p>
          <a:p>
            <a:r>
              <a:rPr lang="en-GB" altLang="en-US" sz="1700" dirty="0">
                <a:solidFill>
                  <a:schemeClr val="tx1">
                    <a:lumMod val="50000"/>
                    <a:lumOff val="50000"/>
                  </a:schemeClr>
                </a:solidFill>
                <a:latin typeface="Arial" charset="0"/>
              </a:rPr>
              <a:t>of our genotypes</a:t>
            </a:r>
            <a:r>
              <a:rPr lang="en-GB" altLang="en-US" sz="1700" dirty="0">
                <a:latin typeface="Arial" charset="0"/>
              </a:rPr>
              <a:t>.</a:t>
            </a:r>
            <a:endParaRPr lang="en-GB" sz="1700" dirty="0"/>
          </a:p>
        </p:txBody>
      </p:sp>
      <p:sp>
        <p:nvSpPr>
          <p:cNvPr id="2" name="Rectangle 1">
            <a:extLst>
              <a:ext uri="{FF2B5EF4-FFF2-40B4-BE49-F238E27FC236}">
                <a16:creationId xmlns:a16="http://schemas.microsoft.com/office/drawing/2014/main" id="{28BE0991-FABC-4C43-91A0-3892B783B313}"/>
              </a:ext>
            </a:extLst>
          </p:cNvPr>
          <p:cNvSpPr/>
          <p:nvPr/>
        </p:nvSpPr>
        <p:spPr>
          <a:xfrm>
            <a:off x="60040" y="1202924"/>
            <a:ext cx="12053454" cy="416365"/>
          </a:xfrm>
          <a:prstGeom prst="rect">
            <a:avLst/>
          </a:prstGeom>
          <a:solidFill>
            <a:srgbClr val="7F7F7F">
              <a:alpha val="83922"/>
            </a:srgb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94196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search for the genetic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variance</a:t>
            </a:r>
            <a:r>
              <a:rPr lang="en-GB" sz="2400" dirty="0">
                <a:latin typeface="Arial" panose="020B0604020202020204" pitchFamily="34" charset="0"/>
                <a:cs typeface="Arial" panose="020B0604020202020204" pitchFamily="34" charset="0"/>
              </a:rPr>
              <a:t> between the genotypes in HWE (look at the genetic values of the F2-individuals; </a:t>
            </a:r>
            <a:r>
              <a:rPr lang="en-GB" sz="2400" dirty="0">
                <a:solidFill>
                  <a:schemeClr val="tx1">
                    <a:lumMod val="65000"/>
                    <a:lumOff val="35000"/>
                  </a:schemeClr>
                </a:solidFill>
                <a:latin typeface="Arial" panose="020B0604020202020204" pitchFamily="34" charset="0"/>
                <a:cs typeface="Arial" panose="020B0604020202020204" pitchFamily="34" charset="0"/>
              </a:rPr>
              <a:t>not at the genetic values of the </a:t>
            </a:r>
            <a:r>
              <a:rPr lang="en-GB" sz="2400" dirty="0">
                <a:solidFill>
                  <a:schemeClr val="bg1">
                    <a:lumMod val="65000"/>
                  </a:schemeClr>
                </a:solidFill>
                <a:latin typeface="Arial" panose="020B0604020202020204" pitchFamily="34" charset="0"/>
                <a:cs typeface="Arial" panose="020B0604020202020204" pitchFamily="34" charset="0"/>
              </a:rPr>
              <a:t>F2-derived</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chemeClr val="tx1">
                    <a:lumMod val="65000"/>
                    <a:lumOff val="35000"/>
                  </a:schemeClr>
                </a:solidFill>
                <a:latin typeface="Arial" panose="020B0604020202020204" pitchFamily="34" charset="0"/>
                <a:cs typeface="Arial" panose="020B0604020202020204" pitchFamily="34" charset="0"/>
              </a:rPr>
              <a:t>F3 lines</a:t>
            </a:r>
            <a:r>
              <a:rPr lang="en-GB" sz="2400" dirty="0">
                <a:latin typeface="Arial" panose="020B0604020202020204" pitchFamily="34" charset="0"/>
                <a:cs typeface="Arial" panose="020B0604020202020204" pitchFamily="34" charset="0"/>
              </a:rPr>
              <a:t>).</a:t>
            </a:r>
          </a:p>
        </p:txBody>
      </p:sp>
      <p:sp>
        <p:nvSpPr>
          <p:cNvPr id="5" name="TextBox 4"/>
          <p:cNvSpPr txBox="1"/>
          <p:nvPr/>
        </p:nvSpPr>
        <p:spPr>
          <a:xfrm>
            <a:off x="2393494" y="2788970"/>
            <a:ext cx="9720000"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Focus on the contribution of QTL2 ‘alone’ to the genetic variation at trait level. </a:t>
            </a:r>
          </a:p>
          <a:p>
            <a:r>
              <a:rPr lang="en-GB" dirty="0">
                <a:latin typeface="Arial" panose="020B0604020202020204" pitchFamily="34" charset="0"/>
                <a:cs typeface="Arial" panose="020B0604020202020204" pitchFamily="34" charset="0"/>
              </a:rPr>
              <a:t>HWE; p=q=0.5. So: p²=25% will have tunnels 5.7cm shorter and 25% 5.7cm longer than mean value c. And 2pq=50% heterozygotes will be 2.2cm shorter than mean value c.</a:t>
            </a:r>
          </a:p>
          <a:p>
            <a:r>
              <a:rPr lang="en-GB" dirty="0">
                <a:solidFill>
                  <a:schemeClr val="tx1">
                    <a:lumMod val="50000"/>
                    <a:lumOff val="50000"/>
                  </a:schemeClr>
                </a:solidFill>
                <a:latin typeface="Arial" panose="020B0604020202020204" pitchFamily="34" charset="0"/>
                <a:cs typeface="Arial" panose="020B0604020202020204" pitchFamily="34" charset="0"/>
              </a:rPr>
              <a:t>We could select </a:t>
            </a:r>
            <a:r>
              <a:rPr lang="en-GB" i="1" dirty="0">
                <a:solidFill>
                  <a:schemeClr val="tx1">
                    <a:lumMod val="50000"/>
                    <a:lumOff val="50000"/>
                  </a:schemeClr>
                </a:solidFill>
                <a:latin typeface="Arial" panose="020B0604020202020204" pitchFamily="34" charset="0"/>
                <a:cs typeface="Arial" panose="020B0604020202020204" pitchFamily="34" charset="0"/>
              </a:rPr>
              <a:t>via</a:t>
            </a:r>
            <a:r>
              <a:rPr lang="en-GB" dirty="0">
                <a:solidFill>
                  <a:schemeClr val="tx1">
                    <a:lumMod val="50000"/>
                    <a:lumOff val="50000"/>
                  </a:schemeClr>
                </a:solidFill>
                <a:latin typeface="Arial" panose="020B0604020202020204" pitchFamily="34" charset="0"/>
                <a:cs typeface="Arial" panose="020B0604020202020204" pitchFamily="34" charset="0"/>
              </a:rPr>
              <a:t> DNA-marker of this QTL and make a step towards shorter tunnels.</a:t>
            </a:r>
          </a:p>
          <a:p>
            <a:r>
              <a:rPr lang="en-GB" dirty="0">
                <a:latin typeface="Arial" panose="020B0604020202020204" pitchFamily="34" charset="0"/>
                <a:cs typeface="Arial" panose="020B0604020202020204" pitchFamily="34" charset="0"/>
              </a:rPr>
              <a:t>What is the contribution of this locus to the population’s mean value (in our F2)?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have c=</a:t>
            </a:r>
            <a:r>
              <a:rPr lang="en-GB" dirty="0">
                <a:solidFill>
                  <a:srgbClr val="7030A0"/>
                </a:solidFill>
                <a:latin typeface="Arial" panose="020B0604020202020204" pitchFamily="34" charset="0"/>
                <a:cs typeface="Arial" panose="020B0604020202020204" pitchFamily="34" charset="0"/>
              </a:rPr>
              <a:t>50.9</a:t>
            </a:r>
            <a:r>
              <a:rPr lang="en-GB" dirty="0">
                <a:latin typeface="Arial" panose="020B0604020202020204" pitchFamily="34" charset="0"/>
                <a:cs typeface="Arial" panose="020B0604020202020204" pitchFamily="34" charset="0"/>
              </a:rPr>
              <a:t>cm (shown earlier). µ =</a:t>
            </a:r>
            <a:r>
              <a:rPr lang="en-GB" dirty="0">
                <a:solidFill>
                  <a:schemeClr val="tx1">
                    <a:lumMod val="50000"/>
                    <a:lumOff val="50000"/>
                  </a:schemeClr>
                </a:solidFill>
                <a:latin typeface="Arial" panose="020B0604020202020204" pitchFamily="34" charset="0"/>
                <a:cs typeface="Arial" panose="020B0604020202020204" pitchFamily="34" charset="0"/>
              </a:rPr>
              <a:t> c + (p-q)a +2pqd  = </a:t>
            </a:r>
            <a:r>
              <a:rPr lang="en-GB" dirty="0">
                <a:solidFill>
                  <a:srgbClr val="7030A0"/>
                </a:solidFill>
                <a:latin typeface="Arial" panose="020B0604020202020204" pitchFamily="34" charset="0"/>
                <a:cs typeface="Arial" panose="020B0604020202020204" pitchFamily="34" charset="0"/>
              </a:rPr>
              <a:t>50.9</a:t>
            </a:r>
            <a:r>
              <a:rPr lang="en-GB" dirty="0">
                <a:latin typeface="Arial" panose="020B0604020202020204" pitchFamily="34" charset="0"/>
                <a:cs typeface="Arial" panose="020B0604020202020204" pitchFamily="34" charset="0"/>
              </a:rPr>
              <a:t>cm + 0.5 ∙ (-2.2) = </a:t>
            </a:r>
            <a:r>
              <a:rPr lang="en-GB" dirty="0">
                <a:solidFill>
                  <a:schemeClr val="tx1">
                    <a:lumMod val="50000"/>
                    <a:lumOff val="50000"/>
                  </a:schemeClr>
                </a:solidFill>
                <a:latin typeface="Arial" panose="020B0604020202020204" pitchFamily="34" charset="0"/>
                <a:cs typeface="Arial" panose="020B0604020202020204" pitchFamily="34" charset="0"/>
              </a:rPr>
              <a:t>49.8cm</a:t>
            </a:r>
          </a:p>
          <a:p>
            <a:r>
              <a:rPr lang="de-DE" dirty="0" err="1">
                <a:solidFill>
                  <a:schemeClr val="tx1">
                    <a:lumMod val="50000"/>
                    <a:lumOff val="50000"/>
                  </a:schemeClr>
                </a:solidFill>
                <a:latin typeface="Arial" panose="020B0604020202020204" pitchFamily="34" charset="0"/>
                <a:cs typeface="Arial" panose="020B0604020202020204" pitchFamily="34" charset="0"/>
              </a:rPr>
              <a:t>Indeed</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with</a:t>
            </a:r>
            <a:r>
              <a:rPr lang="de-DE" dirty="0">
                <a:solidFill>
                  <a:schemeClr val="tx1">
                    <a:lumMod val="50000"/>
                    <a:lumOff val="50000"/>
                  </a:schemeClr>
                </a:solidFill>
                <a:latin typeface="Arial" panose="020B0604020202020204" pitchFamily="34" charset="0"/>
                <a:cs typeface="Arial" panose="020B0604020202020204" pitchFamily="34" charset="0"/>
              </a:rPr>
              <a:t> p=q, </a:t>
            </a:r>
            <a:r>
              <a:rPr lang="de-DE" dirty="0" err="1">
                <a:solidFill>
                  <a:schemeClr val="tx1">
                    <a:lumMod val="50000"/>
                    <a:lumOff val="50000"/>
                  </a:schemeClr>
                </a:solidFill>
                <a:latin typeface="Arial" panose="020B0604020202020204" pitchFamily="34" charset="0"/>
                <a:cs typeface="Arial" panose="020B0604020202020204" pitchFamily="34" charset="0"/>
              </a:rPr>
              <a:t>mean</a:t>
            </a:r>
            <a:r>
              <a:rPr lang="de-DE" dirty="0">
                <a:solidFill>
                  <a:schemeClr val="tx1">
                    <a:lumMod val="50000"/>
                    <a:lumOff val="50000"/>
                  </a:schemeClr>
                </a:solidFill>
                <a:latin typeface="Arial" panose="020B0604020202020204" pitchFamily="34" charset="0"/>
                <a:cs typeface="Arial" panose="020B0604020202020204" pitchFamily="34" charset="0"/>
              </a:rPr>
              <a:t> in HWE </a:t>
            </a:r>
            <a:r>
              <a:rPr lang="de-DE" dirty="0" err="1">
                <a:solidFill>
                  <a:schemeClr val="tx1">
                    <a:lumMod val="50000"/>
                    <a:lumOff val="50000"/>
                  </a:schemeClr>
                </a:solidFill>
                <a:latin typeface="Arial" panose="020B0604020202020204" pitchFamily="34" charset="0"/>
                <a:cs typeface="Arial" panose="020B0604020202020204" pitchFamily="34" charset="0"/>
              </a:rPr>
              <a:t>is</a:t>
            </a:r>
            <a:r>
              <a:rPr lang="de-DE" dirty="0">
                <a:solidFill>
                  <a:schemeClr val="tx1">
                    <a:lumMod val="50000"/>
                    <a:lumOff val="50000"/>
                  </a:schemeClr>
                </a:solidFill>
                <a:latin typeface="Arial" panose="020B0604020202020204" pitchFamily="34" charset="0"/>
                <a:cs typeface="Arial" panose="020B0604020202020204" pitchFamily="34" charset="0"/>
              </a:rPr>
              <a:t> ½∙d </a:t>
            </a:r>
            <a:r>
              <a:rPr lang="de-DE" dirty="0" err="1">
                <a:solidFill>
                  <a:schemeClr val="tx1">
                    <a:lumMod val="50000"/>
                    <a:lumOff val="50000"/>
                  </a:schemeClr>
                </a:solidFill>
                <a:latin typeface="Arial" panose="020B0604020202020204" pitchFamily="34" charset="0"/>
                <a:cs typeface="Arial" panose="020B0604020202020204" pitchFamily="34" charset="0"/>
              </a:rPr>
              <a:t>lower</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than</a:t>
            </a:r>
            <a:r>
              <a:rPr lang="de-DE" dirty="0">
                <a:solidFill>
                  <a:schemeClr val="tx1">
                    <a:lumMod val="50000"/>
                    <a:lumOff val="50000"/>
                  </a:schemeClr>
                </a:solidFill>
                <a:latin typeface="Arial" panose="020B0604020202020204" pitchFamily="34" charset="0"/>
                <a:cs typeface="Arial" panose="020B0604020202020204" pitchFamily="34" charset="0"/>
              </a:rPr>
              <a:t> c (</a:t>
            </a:r>
            <a:r>
              <a:rPr lang="de-DE" dirty="0" err="1">
                <a:solidFill>
                  <a:schemeClr val="tx1">
                    <a:lumMod val="50000"/>
                    <a:lumOff val="50000"/>
                  </a:schemeClr>
                </a:solidFill>
                <a:latin typeface="Arial" panose="020B0604020202020204" pitchFamily="34" charset="0"/>
                <a:cs typeface="Arial" panose="020B0604020202020204" pitchFamily="34" charset="0"/>
              </a:rPr>
              <a:t>here</a:t>
            </a:r>
            <a:r>
              <a:rPr lang="de-DE" dirty="0">
                <a:solidFill>
                  <a:schemeClr val="tx1">
                    <a:lumMod val="50000"/>
                    <a:lumOff val="50000"/>
                  </a:schemeClr>
                </a:solidFill>
                <a:latin typeface="Arial" panose="020B0604020202020204" pitchFamily="34" charset="0"/>
                <a:cs typeface="Arial" panose="020B0604020202020204" pitchFamily="34" charset="0"/>
              </a:rPr>
              <a:t>, d </a:t>
            </a:r>
            <a:r>
              <a:rPr lang="de-DE" dirty="0" err="1">
                <a:solidFill>
                  <a:schemeClr val="tx1">
                    <a:lumMod val="50000"/>
                    <a:lumOff val="50000"/>
                  </a:schemeClr>
                </a:solidFill>
                <a:latin typeface="Arial" panose="020B0604020202020204" pitchFamily="34" charset="0"/>
                <a:cs typeface="Arial" panose="020B0604020202020204" pitchFamily="34" charset="0"/>
              </a:rPr>
              <a:t>is</a:t>
            </a:r>
            <a:r>
              <a:rPr lang="de-DE" dirty="0">
                <a:solidFill>
                  <a:schemeClr val="tx1">
                    <a:lumMod val="50000"/>
                    <a:lumOff val="50000"/>
                  </a:schemeClr>
                </a:solidFill>
                <a:latin typeface="Arial" panose="020B0604020202020204" pitchFamily="34" charset="0"/>
                <a:cs typeface="Arial" panose="020B0604020202020204" pitchFamily="34" charset="0"/>
              </a:rPr>
              <a:t> negative; c-µ= ½∙d = 1.1cm)).</a:t>
            </a:r>
          </a:p>
          <a:p>
            <a:endParaRPr lang="en-GB" dirty="0">
              <a:latin typeface="Arial" panose="020B0604020202020204" pitchFamily="34" charset="0"/>
              <a:cs typeface="Arial" panose="020B0604020202020204" pitchFamily="34" charset="0"/>
            </a:endParaRPr>
          </a:p>
          <a:p>
            <a:endParaRPr lang="de-DE" sz="1200" dirty="0">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rgbClr val="0000FF"/>
                </a:solidFill>
                <a:latin typeface="Arial" panose="020B0604020202020204" pitchFamily="34" charset="0"/>
                <a:cs typeface="Arial" panose="020B0604020202020204" pitchFamily="34" charset="0"/>
              </a:rPr>
              <a:t>QTL2(HWE)</a:t>
            </a:r>
            <a:r>
              <a:rPr lang="en-GB" baseline="-25000" dirty="0">
                <a:solidFill>
                  <a:prstClr val="black"/>
                </a:solidFill>
                <a:latin typeface="Arial" panose="020B0604020202020204" pitchFamily="34" charset="0"/>
                <a:cs typeface="Arial" panose="020B0604020202020204" pitchFamily="34" charset="0"/>
              </a:rPr>
              <a:t> </a:t>
            </a:r>
            <a:r>
              <a:rPr lang="en-GB" dirty="0">
                <a:solidFill>
                  <a:prstClr val="black"/>
                </a:solidFill>
                <a:latin typeface="Arial" panose="020B0604020202020204" pitchFamily="34" charset="0"/>
                <a:cs typeface="Arial" panose="020B0604020202020204" pitchFamily="34" charset="0"/>
              </a:rPr>
              <a:t>= ¼(</a:t>
            </a:r>
            <a:r>
              <a:rPr lang="en-GB" dirty="0" err="1">
                <a:solidFill>
                  <a:srgbClr val="7030A0"/>
                </a:solidFill>
                <a:latin typeface="Arial" panose="020B0604020202020204" pitchFamily="34" charset="0"/>
                <a:cs typeface="Arial" panose="020B0604020202020204" pitchFamily="34" charset="0"/>
              </a:rPr>
              <a:t>c</a:t>
            </a:r>
            <a:r>
              <a:rPr lang="en-GB" dirty="0" err="1">
                <a:solidFill>
                  <a:prstClr val="black"/>
                </a:solidFill>
                <a:latin typeface="Arial" panose="020B0604020202020204" pitchFamily="34" charset="0"/>
                <a:cs typeface="Arial" panose="020B0604020202020204" pitchFamily="34" charset="0"/>
              </a:rPr>
              <a:t>+</a:t>
            </a:r>
            <a:r>
              <a:rPr lang="en-GB" dirty="0" err="1">
                <a:solidFill>
                  <a:srgbClr val="C00000"/>
                </a:solidFill>
                <a:latin typeface="Arial" panose="020B0604020202020204" pitchFamily="34" charset="0"/>
                <a:cs typeface="Arial" panose="020B0604020202020204" pitchFamily="34" charset="0"/>
              </a:rPr>
              <a:t>a</a:t>
            </a:r>
            <a:r>
              <a:rPr lang="en-GB" dirty="0">
                <a:solidFill>
                  <a:srgbClr val="C00000"/>
                </a:solidFill>
                <a:latin typeface="Arial" panose="020B0604020202020204" pitchFamily="34" charset="0"/>
                <a:cs typeface="Arial" panose="020B0604020202020204" pitchFamily="34" charset="0"/>
              </a:rPr>
              <a:t>        </a:t>
            </a:r>
            <a:r>
              <a:rPr lang="en-GB" dirty="0">
                <a:solidFill>
                  <a:prstClr val="black"/>
                </a:solidFill>
                <a:latin typeface="Arial" panose="020B0604020202020204" pitchFamily="34" charset="0"/>
                <a:cs typeface="Arial" panose="020B0604020202020204" pitchFamily="34" charset="0"/>
              </a:rPr>
              <a:t>-µ)²      + ½((</a:t>
            </a:r>
            <a:r>
              <a:rPr lang="en-GB" dirty="0" err="1">
                <a:solidFill>
                  <a:srgbClr val="7030A0"/>
                </a:solidFill>
                <a:latin typeface="Arial" panose="020B0604020202020204" pitchFamily="34" charset="0"/>
                <a:cs typeface="Arial" panose="020B0604020202020204" pitchFamily="34" charset="0"/>
              </a:rPr>
              <a:t>c</a:t>
            </a:r>
            <a:r>
              <a:rPr lang="en-GB" dirty="0" err="1">
                <a:solidFill>
                  <a:prstClr val="black"/>
                </a:solidFill>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a:t>
            </a:r>
            <a:r>
              <a:rPr lang="en-GB" dirty="0">
                <a:solidFill>
                  <a:prstClr val="black"/>
                </a:solidFill>
                <a:latin typeface="Arial" panose="020B0604020202020204" pitchFamily="34" charset="0"/>
                <a:cs typeface="Arial" panose="020B0604020202020204" pitchFamily="34" charset="0"/>
              </a:rPr>
              <a:t>-µ)²       + ¼((</a:t>
            </a:r>
            <a:r>
              <a:rPr lang="en-GB" dirty="0">
                <a:solidFill>
                  <a:srgbClr val="7030A0"/>
                </a:solidFill>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a        </a:t>
            </a:r>
            <a:r>
              <a:rPr lang="en-GB" dirty="0">
                <a:solidFill>
                  <a:prstClr val="black"/>
                </a:solidFill>
                <a:latin typeface="Arial" panose="020B0604020202020204" pitchFamily="34" charset="0"/>
                <a:cs typeface="Arial" panose="020B0604020202020204" pitchFamily="34" charset="0"/>
              </a:rPr>
              <a:t>-µ)²</a:t>
            </a:r>
            <a:endPar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rgbClr val="0000FF"/>
                </a:solidFill>
                <a:latin typeface="Arial" panose="020B0604020202020204" pitchFamily="34" charset="0"/>
                <a:cs typeface="Arial" panose="020B0604020202020204" pitchFamily="34" charset="0"/>
              </a:rPr>
              <a:t>QTL2(HWE)</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¼(</a:t>
            </a:r>
            <a:r>
              <a:rPr lang="en-GB" dirty="0">
                <a:solidFill>
                  <a:srgbClr val="7030A0"/>
                </a:solidFill>
                <a:latin typeface="Arial" panose="020B0604020202020204" pitchFamily="34" charset="0"/>
                <a:cs typeface="Arial" panose="020B0604020202020204" pitchFamily="34" charset="0"/>
              </a:rPr>
              <a:t>50.9</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-49.8)² + ½(</a:t>
            </a:r>
            <a:r>
              <a:rPr lang="en-GB" dirty="0">
                <a:solidFill>
                  <a:srgbClr val="7030A0"/>
                </a:solidFill>
                <a:latin typeface="Arial" panose="020B0604020202020204" pitchFamily="34" charset="0"/>
                <a:cs typeface="Arial" panose="020B0604020202020204" pitchFamily="34" charset="0"/>
              </a:rPr>
              <a:t>50.9</a:t>
            </a:r>
            <a:r>
              <a:rPr lang="en-GB" dirty="0">
                <a:latin typeface="Arial" panose="020B0604020202020204" pitchFamily="34" charset="0"/>
                <a:cs typeface="Arial" panose="020B0604020202020204" pitchFamily="34" charset="0"/>
              </a:rPr>
              <a:t>+(-2.2)-49.8)² + ¼( </a:t>
            </a:r>
            <a:r>
              <a:rPr lang="en-GB" dirty="0">
                <a:solidFill>
                  <a:srgbClr val="7030A0"/>
                </a:solidFill>
                <a:latin typeface="Arial" panose="020B0604020202020204" pitchFamily="34" charset="0"/>
                <a:cs typeface="Arial" panose="020B0604020202020204" pitchFamily="34" charset="0"/>
              </a:rPr>
              <a:t>50.9</a:t>
            </a:r>
            <a:r>
              <a:rPr lang="en-GB" dirty="0">
                <a:latin typeface="Arial" panose="020B0604020202020204" pitchFamily="34"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-49.8)²  = 17.455cm²</a:t>
            </a:r>
          </a:p>
          <a:p>
            <a:r>
              <a:rPr lang="de-DE" dirty="0">
                <a:latin typeface="Arial" panose="020B0604020202020204" pitchFamily="34" charset="0"/>
                <a:cs typeface="Arial" panose="020B0604020202020204" pitchFamily="34" charset="0"/>
              </a:rPr>
              <a:t>This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contribution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QTL</a:t>
            </a:r>
            <a:r>
              <a:rPr 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genotypic</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variance</a:t>
            </a:r>
            <a:r>
              <a:rPr lang="de-DE" dirty="0">
                <a:solidFill>
                  <a:srgbClr val="0000FF"/>
                </a:solidFill>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in HWE (</a:t>
            </a:r>
            <a:r>
              <a:rPr lang="de-DE" dirty="0">
                <a:solidFill>
                  <a:schemeClr val="tx1">
                    <a:lumMod val="50000"/>
                    <a:lumOff val="50000"/>
                  </a:schemeClr>
                </a:solidFill>
                <a:latin typeface="Arial" panose="020B0604020202020204" pitchFamily="34" charset="0"/>
                <a:cs typeface="Arial" panose="020B0604020202020204" pitchFamily="34" charset="0"/>
              </a:rPr>
              <a:t>HWE </a:t>
            </a:r>
            <a:r>
              <a:rPr lang="de-DE" dirty="0" err="1">
                <a:solidFill>
                  <a:schemeClr val="tx1">
                    <a:lumMod val="50000"/>
                    <a:lumOff val="50000"/>
                  </a:schemeClr>
                </a:solidFill>
                <a:latin typeface="Arial" panose="020B0604020202020204" pitchFamily="34" charset="0"/>
                <a:cs typeface="Arial" panose="020B0604020202020204" pitchFamily="34" charset="0"/>
              </a:rPr>
              <a:t>here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rPr>
              <a:t>≙ </a:t>
            </a:r>
            <a:r>
              <a:rPr lang="de-DE" dirty="0">
                <a:solidFill>
                  <a:schemeClr val="tx1">
                    <a:lumMod val="50000"/>
                    <a:lumOff val="50000"/>
                  </a:schemeClr>
                </a:solidFill>
                <a:latin typeface="Arial" panose="020B0604020202020204" pitchFamily="34" charset="0"/>
                <a:cs typeface="Arial" panose="020B0604020202020204" pitchFamily="34" charset="0"/>
              </a:rPr>
              <a:t>F2</a:t>
            </a:r>
            <a:r>
              <a:rPr lang="de-DE"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Which part of this genotypic variance is due to additive effects? </a:t>
            </a:r>
            <a:endParaRPr lang="en-GB" sz="1200" dirty="0">
              <a:latin typeface="Arial" panose="020B0604020202020204" pitchFamily="34" charset="0"/>
              <a:cs typeface="Arial" panose="020B0604020202020204"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2638819724"/>
              </p:ext>
            </p:extLst>
          </p:nvPr>
        </p:nvGraphicFramePr>
        <p:xfrm>
          <a:off x="2419350" y="750888"/>
          <a:ext cx="9748838" cy="1943100"/>
        </p:xfrm>
        <a:graphic>
          <a:graphicData uri="http://schemas.openxmlformats.org/presentationml/2006/ole">
            <mc:AlternateContent xmlns:mc="http://schemas.openxmlformats.org/markup-compatibility/2006">
              <mc:Choice xmlns:v="urn:schemas-microsoft-com:vml" Requires="v">
                <p:oleObj spid="_x0000_s11787" name="Document" r:id="rId3" imgW="9270001" imgH="1845681" progId="Word.Document.12">
                  <p:link updateAutomatic="1"/>
                </p:oleObj>
              </mc:Choice>
              <mc:Fallback>
                <p:oleObj name="Document" r:id="rId3" imgW="9270001" imgH="1845681" progId="Word.Document.12">
                  <p:link updateAutomatic="1"/>
                  <p:pic>
                    <p:nvPicPr>
                      <p:cNvPr id="0" name=""/>
                      <p:cNvPicPr/>
                      <p:nvPr/>
                    </p:nvPicPr>
                    <p:blipFill>
                      <a:blip r:embed="rId4"/>
                      <a:stretch>
                        <a:fillRect/>
                      </a:stretch>
                    </p:blipFill>
                    <p:spPr>
                      <a:xfrm>
                        <a:off x="2419350" y="750888"/>
                        <a:ext cx="9748838" cy="1943100"/>
                      </a:xfrm>
                      <a:prstGeom prst="rect">
                        <a:avLst/>
                      </a:prstGeom>
                    </p:spPr>
                  </p:pic>
                </p:oleObj>
              </mc:Fallback>
            </mc:AlternateContent>
          </a:graphicData>
        </a:graphic>
      </p:graphicFrame>
      <p:sp>
        <p:nvSpPr>
          <p:cNvPr id="6" name="Textfeld 5"/>
          <p:cNvSpPr txBox="1"/>
          <p:nvPr/>
        </p:nvSpPr>
        <p:spPr>
          <a:xfrm>
            <a:off x="11527368" y="6365560"/>
            <a:ext cx="626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16</a:t>
            </a:fld>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5"/>
          <a:stretch>
            <a:fillRect/>
          </a:stretch>
        </p:blipFill>
        <p:spPr>
          <a:xfrm>
            <a:off x="10464076" y="4854290"/>
            <a:ext cx="1689829" cy="549403"/>
          </a:xfrm>
          <a:prstGeom prst="rect">
            <a:avLst/>
          </a:prstGeom>
          <a:ln>
            <a:solidFill>
              <a:srgbClr val="0000FF"/>
            </a:solidFill>
          </a:ln>
          <a:effectLst>
            <a:outerShdw blurRad="50800" dist="38100" dir="2700000" algn="tl" rotWithShape="0">
              <a:prstClr val="black">
                <a:alpha val="40000"/>
              </a:prstClr>
            </a:outerShdw>
          </a:effectLst>
        </p:spPr>
      </p:pic>
      <p:pic>
        <p:nvPicPr>
          <p:cNvPr id="2" name="Picture 1"/>
          <p:cNvPicPr>
            <a:picLocks noChangeAspect="1"/>
          </p:cNvPicPr>
          <p:nvPr/>
        </p:nvPicPr>
        <p:blipFill>
          <a:blip r:embed="rId6"/>
          <a:stretch>
            <a:fillRect/>
          </a:stretch>
        </p:blipFill>
        <p:spPr>
          <a:xfrm rot="-5400000">
            <a:off x="-1162417" y="2304198"/>
            <a:ext cx="4571561" cy="2027986"/>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60040" y="5483102"/>
            <a:ext cx="209308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caterpillar (</a:t>
            </a:r>
            <a:r>
              <a:rPr lang="en-GB" i="1" dirty="0" err="1">
                <a:latin typeface="Arial" panose="020B0604020202020204" pitchFamily="34" charset="0"/>
                <a:cs typeface="Arial" panose="020B0604020202020204" pitchFamily="34" charset="0"/>
              </a:rPr>
              <a:t>Raupe</a:t>
            </a:r>
            <a:r>
              <a:rPr lang="en-GB"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08627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rot="16200000">
            <a:off x="-1162417" y="2304198"/>
            <a:ext cx="4571561" cy="2027986"/>
          </a:xfrm>
          <a:prstGeom prst="rect">
            <a:avLst/>
          </a:prstGeom>
          <a:effectLst>
            <a:outerShdw blurRad="50800" dist="38100" dir="2700000" algn="tl" rotWithShape="0">
              <a:prstClr val="black">
                <a:alpha val="40000"/>
              </a:prstClr>
            </a:outerShdw>
          </a:effectLst>
        </p:spPr>
      </p:pic>
      <p:sp>
        <p:nvSpPr>
          <p:cNvPr id="6" name="Textfeld 5"/>
          <p:cNvSpPr txBox="1"/>
          <p:nvPr/>
        </p:nvSpPr>
        <p:spPr>
          <a:xfrm>
            <a:off x="11497734" y="6365560"/>
            <a:ext cx="656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17</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search for the genetic variance between the genotypes. 		</a:t>
            </a:r>
          </a:p>
        </p:txBody>
      </p:sp>
      <p:sp>
        <p:nvSpPr>
          <p:cNvPr id="3" name="TextBox 2"/>
          <p:cNvSpPr txBox="1"/>
          <p:nvPr/>
        </p:nvSpPr>
        <p:spPr>
          <a:xfrm>
            <a:off x="60040" y="5119064"/>
            <a:ext cx="209308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caterpillar (</a:t>
            </a:r>
            <a:r>
              <a:rPr lang="en-GB" i="1" dirty="0" err="1">
                <a:latin typeface="Arial" panose="020B0604020202020204" pitchFamily="34" charset="0"/>
                <a:cs typeface="Arial" panose="020B0604020202020204" pitchFamily="34" charset="0"/>
              </a:rPr>
              <a:t>Raupe</a:t>
            </a:r>
            <a:r>
              <a:rPr lang="en-GB" dirty="0">
                <a:latin typeface="Arial" panose="020B0604020202020204" pitchFamily="34" charset="0"/>
                <a:cs typeface="Arial" panose="020B0604020202020204" pitchFamily="34" charset="0"/>
              </a:rPr>
              <a:t>)</a:t>
            </a:r>
          </a:p>
        </p:txBody>
      </p:sp>
      <p:graphicFrame>
        <p:nvGraphicFramePr>
          <p:cNvPr id="10" name="Object 9"/>
          <p:cNvGraphicFramePr>
            <a:graphicFrameLocks noChangeAspect="1"/>
          </p:cNvGraphicFramePr>
          <p:nvPr>
            <p:extLst>
              <p:ext uri="{D42A27DB-BD31-4B8C-83A1-F6EECF244321}">
                <p14:modId xmlns:p14="http://schemas.microsoft.com/office/powerpoint/2010/main" val="3093832612"/>
              </p:ext>
            </p:extLst>
          </p:nvPr>
        </p:nvGraphicFramePr>
        <p:xfrm>
          <a:off x="2393494" y="398174"/>
          <a:ext cx="9720000" cy="1931648"/>
        </p:xfrm>
        <a:graphic>
          <a:graphicData uri="http://schemas.openxmlformats.org/presentationml/2006/ole">
            <mc:AlternateContent xmlns:mc="http://schemas.openxmlformats.org/markup-compatibility/2006">
              <mc:Choice xmlns:v="urn:schemas-microsoft-com:vml" Requires="v">
                <p:oleObj spid="_x0000_s12799" name="Document" r:id="rId4" imgW="9242670" imgH="1837315" progId="Word.Document.12">
                  <p:link updateAutomatic="1"/>
                </p:oleObj>
              </mc:Choice>
              <mc:Fallback>
                <p:oleObj name="Document" r:id="rId4" imgW="9242670" imgH="1837315" progId="Word.Document.12">
                  <p:link updateAutomatic="1"/>
                  <p:pic>
                    <p:nvPicPr>
                      <p:cNvPr id="10" name="Object 9"/>
                      <p:cNvPicPr/>
                      <p:nvPr/>
                    </p:nvPicPr>
                    <p:blipFill>
                      <a:blip r:embed="rId5"/>
                      <a:stretch>
                        <a:fillRect/>
                      </a:stretch>
                    </p:blipFill>
                    <p:spPr>
                      <a:xfrm>
                        <a:off x="2393494" y="398174"/>
                        <a:ext cx="9720000" cy="1931648"/>
                      </a:xfrm>
                      <a:prstGeom prst="rect">
                        <a:avLst/>
                      </a:prstGeom>
                    </p:spPr>
                  </p:pic>
                </p:oleObj>
              </mc:Fallback>
            </mc:AlternateContent>
          </a:graphicData>
        </a:graphic>
      </p:graphicFrame>
      <p:grpSp>
        <p:nvGrpSpPr>
          <p:cNvPr id="2" name="Group 1"/>
          <p:cNvGrpSpPr/>
          <p:nvPr/>
        </p:nvGrpSpPr>
        <p:grpSpPr>
          <a:xfrm>
            <a:off x="2393494" y="2593748"/>
            <a:ext cx="9720000" cy="3629394"/>
            <a:chOff x="2393494" y="2593748"/>
            <a:chExt cx="9720000" cy="3629394"/>
          </a:xfrm>
        </p:grpSpPr>
        <p:sp>
          <p:nvSpPr>
            <p:cNvPr id="5" name="TextBox 4"/>
            <p:cNvSpPr txBox="1"/>
            <p:nvPr/>
          </p:nvSpPr>
          <p:spPr>
            <a:xfrm>
              <a:off x="2393494" y="2593748"/>
              <a:ext cx="9720000"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Which part of this genotypic variance is due to </a:t>
              </a:r>
              <a:r>
                <a:rPr lang="en-GB" dirty="0">
                  <a:solidFill>
                    <a:srgbClr val="C00000"/>
                  </a:solidFill>
                  <a:latin typeface="Arial" panose="020B0604020202020204" pitchFamily="34" charset="0"/>
                  <a:cs typeface="Arial" panose="020B0604020202020204" pitchFamily="34" charset="0"/>
                </a:rPr>
                <a:t>additive</a:t>
              </a:r>
              <a:r>
                <a:rPr lang="en-GB" dirty="0">
                  <a:solidFill>
                    <a:schemeClr val="tx1">
                      <a:lumMod val="50000"/>
                      <a:lumOff val="50000"/>
                    </a:schemeClr>
                  </a:solidFill>
                  <a:latin typeface="Arial" panose="020B0604020202020204" pitchFamily="34" charset="0"/>
                  <a:cs typeface="Arial" panose="020B0604020202020204" pitchFamily="34" charset="0"/>
                </a:rPr>
                <a:t> effects?</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the populations was </a:t>
              </a:r>
              <a:r>
                <a:rPr lang="en-GB" dirty="0">
                  <a:solidFill>
                    <a:srgbClr val="C00000"/>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‘stop, hold on a second’</a:t>
              </a:r>
            </a:p>
            <a:p>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if we e.g. had ‘all’ possible DH-individuals of the HWG population or, rather, a very large, fully representative sample of ‘all’. If we had the </a:t>
              </a:r>
              <a:r>
                <a:rPr lang="en-GB" dirty="0">
                  <a:solidFill>
                    <a:srgbClr val="C00000"/>
                  </a:solidFill>
                  <a:latin typeface="Arial" panose="020B0604020202020204" pitchFamily="34" charset="0"/>
                  <a:cs typeface="Arial" panose="020B0604020202020204" pitchFamily="34" charset="0"/>
                </a:rPr>
                <a:t>homozygous</a:t>
              </a:r>
              <a:r>
                <a:rPr lang="en-GB" dirty="0">
                  <a:solidFill>
                    <a:schemeClr val="tx1">
                      <a:lumMod val="50000"/>
                      <a:lumOff val="50000"/>
                    </a:schemeClr>
                  </a:solidFill>
                  <a:latin typeface="Arial" panose="020B0604020202020204" pitchFamily="34" charset="0"/>
                  <a:cs typeface="Arial" panose="020B0604020202020204" pitchFamily="34" charset="0"/>
                </a:rPr>
                <a:t> version of the population without change of allele frequency! </a:t>
              </a:r>
              <a:r>
                <a:rPr lang="en-GB" dirty="0">
                  <a:latin typeface="Arial" panose="020B0604020202020204" pitchFamily="34" charset="0"/>
                  <a:cs typeface="Arial" panose="020B0604020202020204" pitchFamily="34" charset="0"/>
                </a:rPr>
                <a:t>There-then, if the populations was </a:t>
              </a:r>
              <a:r>
                <a:rPr lang="en-GB" dirty="0">
                  <a:solidFill>
                    <a:srgbClr val="C00000"/>
                  </a:solidFill>
                  <a:latin typeface="Arial" panose="020B0604020202020204" pitchFamily="34" charset="0"/>
                  <a:cs typeface="Arial" panose="020B0604020202020204" pitchFamily="34" charset="0"/>
                </a:rPr>
                <a:t>homozygous, </a:t>
              </a:r>
              <a:r>
                <a:rPr lang="en-GB" dirty="0">
                  <a:latin typeface="Arial" panose="020B0604020202020204" pitchFamily="34" charset="0"/>
                  <a:cs typeface="Arial" panose="020B0604020202020204" pitchFamily="34" charset="0"/>
                </a:rPr>
                <a:t>at </a:t>
              </a:r>
              <a:r>
                <a:rPr lang="en-GB" dirty="0">
                  <a:solidFill>
                    <a:srgbClr val="C00000"/>
                  </a:solidFill>
                  <a:latin typeface="Arial" panose="020B0604020202020204" pitchFamily="34" charset="0"/>
                  <a:cs typeface="Arial" panose="020B0604020202020204" pitchFamily="34" charset="0"/>
                </a:rPr>
                <a:t>F=1</a:t>
              </a:r>
              <a:r>
                <a:rPr lang="en-GB" dirty="0">
                  <a:latin typeface="Arial" panose="020B0604020202020204" pitchFamily="34" charset="0"/>
                  <a:cs typeface="Arial" panose="020B0604020202020204" pitchFamily="34" charset="0"/>
                </a:rPr>
                <a:t> and with P(A1A1)=p(A1) and with Q(A2A2)=q(A2) and H(A1A2)=0 (no heterozygotes):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Then  ...   all variance then is ‘additive’.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There-then, indeed 50% of the population members are ‘</a:t>
              </a:r>
              <a:r>
                <a:rPr lang="en-GB" dirty="0" err="1">
                  <a:latin typeface="Arial" panose="020B0604020202020204" pitchFamily="34" charset="0"/>
                  <a:cs typeface="Arial" panose="020B0604020202020204" pitchFamily="34" charset="0"/>
                </a:rPr>
                <a:t>c+a</a:t>
              </a:r>
              <a:r>
                <a:rPr lang="en-GB" dirty="0">
                  <a:latin typeface="Arial" panose="020B0604020202020204" pitchFamily="34" charset="0"/>
                  <a:cs typeface="Arial" panose="020B0604020202020204" pitchFamily="34" charset="0"/>
                </a:rPr>
                <a:t>’ ; 50% are ‘c-a)’.</a:t>
              </a:r>
            </a:p>
            <a:p>
              <a:r>
                <a:rPr lang="en-GB" dirty="0">
                  <a:latin typeface="Arial" panose="020B0604020202020204" pitchFamily="34" charset="0"/>
                  <a:cs typeface="Arial" panose="020B0604020202020204" pitchFamily="34" charset="0"/>
                </a:rPr>
                <a:t>Population mean µ* then is µ=pa-</a:t>
              </a:r>
              <a:r>
                <a:rPr lang="en-GB" dirty="0" err="1">
                  <a:latin typeface="Arial" panose="020B0604020202020204" pitchFamily="34" charset="0"/>
                  <a:cs typeface="Arial" panose="020B0604020202020204" pitchFamily="34" charset="0"/>
                </a:rPr>
                <a:t>qa</a:t>
              </a:r>
              <a:r>
                <a:rPr lang="en-GB" dirty="0">
                  <a:latin typeface="Arial" panose="020B0604020202020204" pitchFamily="34" charset="0"/>
                  <a:cs typeface="Arial" panose="020B0604020202020204" pitchFamily="34" charset="0"/>
                </a:rPr>
                <a:t>, with p=q; µ=0, hence</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rgbClr val="0000FF"/>
                  </a:solidFill>
                  <a:latin typeface="Arial" panose="020B0604020202020204" pitchFamily="34" charset="0"/>
                  <a:cs typeface="Arial" panose="020B0604020202020204" pitchFamily="34" charset="0"/>
                </a:rPr>
                <a:t>QTL2(F=1)</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½ (+</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)² + ½ (-</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)² = 32.49cm²</a:t>
              </a:r>
            </a:p>
          </p:txBody>
        </p:sp>
        <p:pic>
          <p:nvPicPr>
            <p:cNvPr id="8" name="Picture 7"/>
            <p:cNvPicPr>
              <a:picLocks noChangeAspect="1"/>
            </p:cNvPicPr>
            <p:nvPr/>
          </p:nvPicPr>
          <p:blipFill>
            <a:blip r:embed="rId6"/>
            <a:stretch>
              <a:fillRect/>
            </a:stretch>
          </p:blipFill>
          <p:spPr>
            <a:xfrm>
              <a:off x="8837071" y="5443998"/>
              <a:ext cx="1527798" cy="779144"/>
            </a:xfrm>
            <a:prstGeom prst="rect">
              <a:avLst/>
            </a:prstGeom>
            <a:ln w="28575">
              <a:solidFill>
                <a:srgbClr val="0000FF"/>
              </a:solidFill>
            </a:ln>
            <a:effectLst>
              <a:outerShdw blurRad="50800" dist="38100" dir="2700000" algn="tl" rotWithShape="0">
                <a:prstClr val="black">
                  <a:alpha val="40000"/>
                </a:prstClr>
              </a:outerShdw>
            </a:effectLst>
          </p:spPr>
        </p:pic>
      </p:grpSp>
      <p:sp>
        <p:nvSpPr>
          <p:cNvPr id="4" name="TextBox 3"/>
          <p:cNvSpPr txBox="1"/>
          <p:nvPr/>
        </p:nvSpPr>
        <p:spPr>
          <a:xfrm>
            <a:off x="60040" y="6411726"/>
            <a:ext cx="90331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not the mean tunnel length; but (</a:t>
            </a:r>
            <a:r>
              <a:rPr lang="en-GB" i="1" dirty="0" err="1">
                <a:solidFill>
                  <a:schemeClr val="tx1">
                    <a:lumMod val="50000"/>
                    <a:lumOff val="50000"/>
                  </a:schemeClr>
                </a:solidFill>
                <a:latin typeface="Arial" panose="020B0604020202020204" pitchFamily="34" charset="0"/>
                <a:cs typeface="Arial" panose="020B0604020202020204" pitchFamily="34" charset="0"/>
              </a:rPr>
              <a:t>sondern</a:t>
            </a:r>
            <a:r>
              <a:rPr lang="en-GB" dirty="0">
                <a:solidFill>
                  <a:schemeClr val="tx1">
                    <a:lumMod val="50000"/>
                    <a:lumOff val="50000"/>
                  </a:schemeClr>
                </a:solidFill>
                <a:latin typeface="Arial" panose="020B0604020202020204" pitchFamily="34" charset="0"/>
                <a:cs typeface="Arial" panose="020B0604020202020204" pitchFamily="34" charset="0"/>
              </a:rPr>
              <a:t>) the mean impact of QTL2 on tunnel length.</a:t>
            </a:r>
            <a:endParaRPr lang="en-GB" dirty="0">
              <a:solidFill>
                <a:schemeClr val="tx1">
                  <a:lumMod val="50000"/>
                  <a:lumOff val="50000"/>
                </a:schemeClr>
              </a:solidFill>
            </a:endParaRPr>
          </a:p>
        </p:txBody>
      </p:sp>
    </p:spTree>
    <p:extLst>
      <p:ext uri="{BB962C8B-B14F-4D97-AF65-F5344CB8AC3E}">
        <p14:creationId xmlns:p14="http://schemas.microsoft.com/office/powerpoint/2010/main" val="53830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rot="16200000">
            <a:off x="-1162417" y="2304198"/>
            <a:ext cx="4571561" cy="2027986"/>
          </a:xfrm>
          <a:prstGeom prst="rect">
            <a:avLst/>
          </a:prstGeom>
          <a:effectLst>
            <a:outerShdw blurRad="50800" dist="38100" dir="2700000" algn="tl" rotWithShape="0">
              <a:prstClr val="black">
                <a:alpha val="40000"/>
              </a:prstClr>
            </a:outerShdw>
          </a:effectLst>
        </p:spPr>
      </p:pic>
      <p:sp>
        <p:nvSpPr>
          <p:cNvPr id="16" name="TextBox 15"/>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search for the genetic variance between the genotypes. </a:t>
            </a:r>
            <a:r>
              <a:rPr lang="en-GB" sz="2400" dirty="0">
                <a:solidFill>
                  <a:schemeClr val="tx1">
                    <a:lumMod val="50000"/>
                    <a:lumOff val="50000"/>
                  </a:schemeClr>
                </a:solidFill>
                <a:latin typeface="Arial" panose="020B0604020202020204" pitchFamily="34" charset="0"/>
                <a:cs typeface="Arial" panose="020B0604020202020204" pitchFamily="34" charset="0"/>
              </a:rPr>
              <a:t>Is it HWE or is it F=1?</a:t>
            </a:r>
          </a:p>
        </p:txBody>
      </p:sp>
      <p:sp>
        <p:nvSpPr>
          <p:cNvPr id="3" name="TextBox 2"/>
          <p:cNvSpPr txBox="1"/>
          <p:nvPr/>
        </p:nvSpPr>
        <p:spPr>
          <a:xfrm>
            <a:off x="60040" y="5119064"/>
            <a:ext cx="209308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caterpillar (</a:t>
            </a:r>
            <a:r>
              <a:rPr lang="en-GB" i="1" dirty="0" err="1">
                <a:latin typeface="Arial" panose="020B0604020202020204" pitchFamily="34" charset="0"/>
                <a:cs typeface="Arial" panose="020B0604020202020204" pitchFamily="34" charset="0"/>
              </a:rPr>
              <a:t>Raupe</a:t>
            </a:r>
            <a:r>
              <a:rPr lang="en-GB" dirty="0">
                <a:latin typeface="Arial" panose="020B0604020202020204" pitchFamily="34" charset="0"/>
                <a:cs typeface="Arial" panose="020B0604020202020204" pitchFamily="34" charset="0"/>
              </a:rPr>
              <a:t>)</a:t>
            </a:r>
          </a:p>
        </p:txBody>
      </p:sp>
      <p:sp>
        <p:nvSpPr>
          <p:cNvPr id="5" name="TextBox 4"/>
          <p:cNvSpPr txBox="1"/>
          <p:nvPr/>
        </p:nvSpPr>
        <p:spPr>
          <a:xfrm>
            <a:off x="2393494" y="2593748"/>
            <a:ext cx="9720000" cy="40010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000" baseline="-25000" dirty="0">
                <a:solidFill>
                  <a:srgbClr val="0000FF"/>
                </a:solidFill>
                <a:latin typeface="Arial" panose="020B0604020202020204" pitchFamily="34" charset="0"/>
                <a:cs typeface="Arial" panose="020B0604020202020204" pitchFamily="34" charset="0"/>
              </a:rPr>
              <a:t>QTL2(F=1)</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½ (+</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)² + ½ (-</a:t>
            </a:r>
            <a:r>
              <a:rPr lang="en-GB" dirty="0">
                <a:solidFill>
                  <a:srgbClr val="C00000"/>
                </a:solidFill>
                <a:latin typeface="Arial" panose="020B0604020202020204" pitchFamily="34" charset="0"/>
                <a:cs typeface="Arial" panose="020B0604020202020204" pitchFamily="34" charset="0"/>
              </a:rPr>
              <a:t>5.7</a:t>
            </a:r>
            <a:r>
              <a:rPr lang="en-GB" dirty="0">
                <a:latin typeface="Arial" panose="020B0604020202020204" pitchFamily="34" charset="0"/>
                <a:cs typeface="Arial" panose="020B0604020202020204" pitchFamily="34" charset="0"/>
              </a:rPr>
              <a:t>)² = 32.49cm²</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Well: 32.49cm² is the genetic variance due to this QTL between the members </a:t>
            </a:r>
          </a:p>
          <a:p>
            <a:r>
              <a:rPr lang="en-GB" dirty="0">
                <a:latin typeface="Arial" panose="020B0604020202020204" pitchFamily="34" charset="0"/>
                <a:cs typeface="Arial" panose="020B0604020202020204" pitchFamily="34" charset="0"/>
              </a:rPr>
              <a:t>of that population in case the population was at </a:t>
            </a:r>
            <a:r>
              <a:rPr lang="en-GB" dirty="0">
                <a:solidFill>
                  <a:srgbClr val="C00000"/>
                </a:solidFill>
                <a:latin typeface="Arial" panose="020B0604020202020204" pitchFamily="34" charset="0"/>
                <a:cs typeface="Arial" panose="020B0604020202020204" pitchFamily="34" charset="0"/>
              </a:rPr>
              <a:t>F=1</a:t>
            </a:r>
            <a:r>
              <a:rPr lang="en-GB" dirty="0">
                <a:latin typeface="Arial" panose="020B0604020202020204" pitchFamily="34" charset="0"/>
                <a:cs typeface="Arial" panose="020B0604020202020204" pitchFamily="34" charset="0"/>
              </a:rPr>
              <a:t> (no other genetic change, just inbred, all else same, of course).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To compare: σ²</a:t>
            </a:r>
            <a:r>
              <a:rPr lang="en-GB" baseline="-25000" dirty="0">
                <a:solidFill>
                  <a:schemeClr val="tx1">
                    <a:lumMod val="50000"/>
                    <a:lumOff val="50000"/>
                  </a:schemeClr>
                </a:solidFill>
                <a:latin typeface="Arial" panose="020B0604020202020204" pitchFamily="34" charset="0"/>
                <a:cs typeface="Arial" panose="020B0604020202020204" pitchFamily="34" charset="0"/>
              </a:rPr>
              <a:t>QTL2(HWE) </a:t>
            </a:r>
            <a:r>
              <a:rPr lang="en-GB" dirty="0">
                <a:solidFill>
                  <a:schemeClr val="tx1">
                    <a:lumMod val="50000"/>
                    <a:lumOff val="50000"/>
                  </a:schemeClr>
                </a:solidFill>
                <a:latin typeface="Arial" panose="020B0604020202020204" pitchFamily="34" charset="0"/>
                <a:cs typeface="Arial" panose="020B0604020202020204" pitchFamily="34" charset="0"/>
              </a:rPr>
              <a:t>= 17.455cm² (genotypic variance at HWE)</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Is σ²</a:t>
            </a:r>
            <a:r>
              <a:rPr lang="en-GB" baseline="-25000" dirty="0">
                <a:latin typeface="Arial" panose="020B0604020202020204" pitchFamily="34" charset="0"/>
                <a:cs typeface="Arial" panose="020B0604020202020204" pitchFamily="34" charset="0"/>
              </a:rPr>
              <a:t>QTL2(F=1) </a:t>
            </a:r>
            <a:r>
              <a:rPr lang="en-GB" dirty="0">
                <a:latin typeface="Arial" panose="020B0604020202020204" pitchFamily="34" charset="0"/>
                <a:cs typeface="Arial" panose="020B0604020202020204" pitchFamily="34" charset="0"/>
              </a:rPr>
              <a:t>= 32.49cm² a meaningful ‚</a:t>
            </a:r>
            <a:r>
              <a:rPr lang="en-GB" dirty="0">
                <a:solidFill>
                  <a:srgbClr val="C00000"/>
                </a:solidFill>
                <a:latin typeface="Arial" panose="020B0604020202020204" pitchFamily="34" charset="0"/>
                <a:cs typeface="Arial" panose="020B0604020202020204" pitchFamily="34" charset="0"/>
              </a:rPr>
              <a:t>additive</a:t>
            </a:r>
            <a:r>
              <a:rPr lang="en-GB" dirty="0">
                <a:latin typeface="Arial" panose="020B0604020202020204" pitchFamily="34" charset="0"/>
                <a:cs typeface="Arial" panose="020B0604020202020204" pitchFamily="34" charset="0"/>
              </a:rPr>
              <a:t>‘ variance:?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It </a:t>
            </a:r>
            <a:r>
              <a:rPr lang="en-GB" dirty="0">
                <a:latin typeface="Arial" panose="020B0604020202020204" pitchFamily="34" charset="0"/>
                <a:cs typeface="Arial" panose="020B0604020202020204" pitchFamily="34" charset="0"/>
              </a:rPr>
              <a:t>is </a:t>
            </a:r>
            <a:r>
              <a:rPr lang="en-GB" dirty="0">
                <a:solidFill>
                  <a:schemeClr val="tx1">
                    <a:lumMod val="50000"/>
                    <a:lumOff val="50000"/>
                  </a:schemeClr>
                </a:solidFill>
                <a:latin typeface="Arial" panose="020B0604020202020204" pitchFamily="34" charset="0"/>
                <a:cs typeface="Arial" panose="020B0604020202020204" pitchFamily="34" charset="0"/>
              </a:rPr>
              <a:t>the genetic variance at </a:t>
            </a:r>
            <a:r>
              <a:rPr lang="en-GB" dirty="0">
                <a:solidFill>
                  <a:srgbClr val="C00000"/>
                </a:solidFill>
                <a:latin typeface="Arial" panose="020B0604020202020204" pitchFamily="34" charset="0"/>
                <a:cs typeface="Arial" panose="020B0604020202020204" pitchFamily="34" charset="0"/>
              </a:rPr>
              <a:t>homozygosity</a:t>
            </a:r>
            <a:r>
              <a:rPr lang="en-GB" dirty="0">
                <a:latin typeface="Arial" panose="020B0604020202020204" pitchFamily="34" charset="0"/>
                <a:cs typeface="Arial" panose="020B0604020202020204" pitchFamily="34" charset="0"/>
              </a:rPr>
              <a:t>. It is not exactly what we here-search.</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Because: Strictly speaking, we are looking for the additive part of the genetic variance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Hardy-Weinberg equilibrium</a:t>
            </a:r>
            <a:r>
              <a:rPr lang="en-GB" dirty="0">
                <a:latin typeface="Arial" panose="020B0604020202020204" pitchFamily="34" charset="0"/>
                <a:cs typeface="Arial" panose="020B0604020202020204" pitchFamily="34" charset="0"/>
              </a:rPr>
              <a:t> - but we have in this moment been looking at something else: the genetic variance at </a:t>
            </a:r>
            <a:r>
              <a:rPr lang="en-GB" dirty="0">
                <a:solidFill>
                  <a:srgbClr val="C00000"/>
                </a:solidFill>
                <a:latin typeface="Arial" panose="020B0604020202020204" pitchFamily="34" charset="0"/>
                <a:cs typeface="Arial" panose="020B0604020202020204" pitchFamily="34" charset="0"/>
              </a:rPr>
              <a:t>F=1</a:t>
            </a:r>
            <a:r>
              <a:rPr lang="en-GB" dirty="0">
                <a:latin typeface="Arial" panose="020B0604020202020204" pitchFamily="34" charset="0"/>
                <a:cs typeface="Arial" panose="020B0604020202020204" pitchFamily="34" charset="0"/>
              </a:rPr>
              <a:t>.What we actually want is the Variance among the members of the HWE population for their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Values, A. </a:t>
            </a:r>
            <a:r>
              <a:rPr lang="en-GB" dirty="0">
                <a:latin typeface="Arial" panose="020B0604020202020204" pitchFamily="34" charset="0"/>
                <a:cs typeface="Arial" panose="020B0604020202020204" pitchFamily="34" charset="0"/>
              </a:rPr>
              <a:t>Let’s dive a ‘tiny bit’ into Algebra.</a:t>
            </a:r>
          </a:p>
        </p:txBody>
      </p:sp>
      <p:graphicFrame>
        <p:nvGraphicFramePr>
          <p:cNvPr id="10" name="Object 9"/>
          <p:cNvGraphicFramePr>
            <a:graphicFrameLocks noChangeAspect="1"/>
          </p:cNvGraphicFramePr>
          <p:nvPr>
            <p:extLst>
              <p:ext uri="{D42A27DB-BD31-4B8C-83A1-F6EECF244321}">
                <p14:modId xmlns:p14="http://schemas.microsoft.com/office/powerpoint/2010/main" val="304611796"/>
              </p:ext>
            </p:extLst>
          </p:nvPr>
        </p:nvGraphicFramePr>
        <p:xfrm>
          <a:off x="2379663" y="393700"/>
          <a:ext cx="9748837" cy="1943100"/>
        </p:xfrm>
        <a:graphic>
          <a:graphicData uri="http://schemas.openxmlformats.org/presentationml/2006/ole">
            <mc:AlternateContent xmlns:mc="http://schemas.openxmlformats.org/markup-compatibility/2006">
              <mc:Choice xmlns:v="urn:schemas-microsoft-com:vml" Requires="v">
                <p:oleObj spid="_x0000_s25949" name="Document" r:id="rId4" imgW="9270001" imgH="1845681" progId="Word.Document.12">
                  <p:link updateAutomatic="1"/>
                </p:oleObj>
              </mc:Choice>
              <mc:Fallback>
                <p:oleObj name="Document" r:id="rId4" imgW="9270001" imgH="1845681" progId="Word.Document.12">
                  <p:link updateAutomatic="1"/>
                  <p:pic>
                    <p:nvPicPr>
                      <p:cNvPr id="10" name="Object 9"/>
                      <p:cNvPicPr/>
                      <p:nvPr/>
                    </p:nvPicPr>
                    <p:blipFill>
                      <a:blip r:embed="rId5"/>
                      <a:stretch>
                        <a:fillRect/>
                      </a:stretch>
                    </p:blipFill>
                    <p:spPr>
                      <a:xfrm>
                        <a:off x="2379663" y="393700"/>
                        <a:ext cx="9748837" cy="1943100"/>
                      </a:xfrm>
                      <a:prstGeom prst="rect">
                        <a:avLst/>
                      </a:prstGeom>
                    </p:spPr>
                  </p:pic>
                </p:oleObj>
              </mc:Fallback>
            </mc:AlternateContent>
          </a:graphicData>
        </a:graphic>
      </p:graphicFrame>
      <p:sp>
        <p:nvSpPr>
          <p:cNvPr id="6" name="Textfeld 5"/>
          <p:cNvSpPr txBox="1"/>
          <p:nvPr/>
        </p:nvSpPr>
        <p:spPr>
          <a:xfrm>
            <a:off x="11497734" y="6365560"/>
            <a:ext cx="656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18</a:t>
            </a:fld>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rot="21286278">
            <a:off x="9672641" y="3742492"/>
            <a:ext cx="2399567" cy="10156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solidFill>
                  <a:schemeClr val="bg1">
                    <a:lumMod val="50000"/>
                  </a:schemeClr>
                </a:solidFill>
                <a:latin typeface="Arial Narrow" panose="020B0606020202030204" pitchFamily="34" charset="0"/>
                <a:cs typeface="Arial" panose="020B0604020202020204" pitchFamily="34" charset="0"/>
              </a:rPr>
              <a:t>For Nerds only: 2∙17.455=32.491</a:t>
            </a:r>
          </a:p>
          <a:p>
            <a:r>
              <a:rPr lang="en-GB" sz="1200" dirty="0">
                <a:solidFill>
                  <a:schemeClr val="bg1">
                    <a:lumMod val="50000"/>
                  </a:schemeClr>
                </a:solidFill>
                <a:latin typeface="Arial Narrow" panose="020B0606020202030204" pitchFamily="34" charset="0"/>
                <a:cs typeface="Arial" panose="020B0604020202020204" pitchFamily="34" charset="0"/>
              </a:rPr>
              <a:t>The genetic variance among the homozygotes is double the additive variance at HWE – </a:t>
            </a:r>
            <a:r>
              <a:rPr lang="en-GB" sz="1200" dirty="0">
                <a:latin typeface="Arial Narrow" panose="020B0606020202030204" pitchFamily="34" charset="0"/>
                <a:cs typeface="Arial" panose="020B0604020202020204" pitchFamily="34" charset="0"/>
              </a:rPr>
              <a:t>if</a:t>
            </a:r>
            <a:r>
              <a:rPr lang="en-GB" sz="1200" dirty="0">
                <a:solidFill>
                  <a:schemeClr val="bg1">
                    <a:lumMod val="50000"/>
                  </a:schemeClr>
                </a:solidFill>
                <a:latin typeface="Arial Narrow" panose="020B0606020202030204" pitchFamily="34" charset="0"/>
                <a:cs typeface="Arial" panose="020B0604020202020204" pitchFamily="34" charset="0"/>
              </a:rPr>
              <a:t> d=0 or if p=q=0.5 (if both then as well). </a:t>
            </a:r>
          </a:p>
        </p:txBody>
      </p:sp>
    </p:spTree>
    <p:extLst>
      <p:ext uri="{BB962C8B-B14F-4D97-AF65-F5344CB8AC3E}">
        <p14:creationId xmlns:p14="http://schemas.microsoft.com/office/powerpoint/2010/main" val="548165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5"/>
          <p:cNvSpPr txBox="1"/>
          <p:nvPr/>
        </p:nvSpPr>
        <p:spPr>
          <a:xfrm>
            <a:off x="358923" y="511646"/>
            <a:ext cx="11174055" cy="452431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are actually searching for the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additive</a:t>
            </a:r>
            <a:r>
              <a:rPr lang="en-GB" sz="2400" dirty="0">
                <a:latin typeface="Arial" panose="020B0604020202020204" pitchFamily="34" charset="0"/>
                <a:cs typeface="Arial" panose="020B0604020202020204" pitchFamily="34" charset="0"/>
              </a:rPr>
              <a:t> part of the genetic variance </a:t>
            </a:r>
            <a:br>
              <a:rPr lang="en-GB" sz="2400" dirty="0">
                <a:latin typeface="Arial" panose="020B0604020202020204" pitchFamily="34" charset="0"/>
                <a:cs typeface="Arial" panose="020B0604020202020204" pitchFamily="34" charset="0"/>
              </a:rPr>
            </a:b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Hardy-Weinberg-Equilibrium.</a:t>
            </a:r>
          </a:p>
          <a:p>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Although, if the entire population is homozygous (without loss nor gain of alleles - no Selection no Mutation no Migration; F=1 for everybody in the population), although </a:t>
            </a:r>
            <a:r>
              <a:rPr lang="en-GB" sz="2400" dirty="0">
                <a:solidFill>
                  <a:srgbClr val="0000FF"/>
                </a:solidFill>
                <a:latin typeface="Arial" panose="020B0604020202020204" pitchFamily="34" charset="0"/>
                <a:cs typeface="Arial" panose="020B0604020202020204" pitchFamily="34" charset="0"/>
              </a:rPr>
              <a:t>then</a:t>
            </a:r>
            <a:r>
              <a:rPr lang="en-GB" sz="2400" dirty="0">
                <a:latin typeface="Arial" panose="020B0604020202020204" pitchFamily="34" charset="0"/>
                <a:cs typeface="Arial" panose="020B0604020202020204" pitchFamily="34" charset="0"/>
              </a:rPr>
              <a:t>, okay, then the metric dominance d is not realized and all is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additive (a), </a:t>
            </a:r>
            <a:r>
              <a:rPr lang="en-GB" sz="2400" dirty="0">
                <a:latin typeface="Arial" panose="020B0604020202020204" pitchFamily="34" charset="0"/>
                <a:cs typeface="Arial" panose="020B0604020202020204" pitchFamily="34" charset="0"/>
              </a:rPr>
              <a:t>so although this indeed is true,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nevertheless</a:t>
            </a:r>
            <a:r>
              <a:rPr lang="en-GB" sz="2400" dirty="0">
                <a:latin typeface="Arial" panose="020B0604020202020204" pitchFamily="34" charset="0"/>
                <a:cs typeface="Arial" panose="020B0604020202020204" pitchFamily="34" charset="0"/>
              </a:rPr>
              <a:t>, this is not the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additive</a:t>
            </a:r>
            <a:r>
              <a:rPr lang="en-GB" sz="2400" dirty="0">
                <a:latin typeface="Arial" panose="020B0604020202020204" pitchFamily="34" charset="0"/>
                <a:cs typeface="Arial" panose="020B0604020202020204" pitchFamily="34" charset="0"/>
              </a:rPr>
              <a:t> scenario that we want to study (that I want to explain to you).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I am really out of here is the variance between the members-of-the HWE population for their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Breeding Values A </a:t>
            </a:r>
            <a:r>
              <a:rPr lang="en-GB" sz="2400" dirty="0">
                <a:latin typeface="Arial" panose="020B0604020202020204" pitchFamily="34" charset="0"/>
                <a:cs typeface="Arial" panose="020B0604020202020204" pitchFamily="34" charset="0"/>
              </a:rPr>
              <a:t>aka for their </a:t>
            </a:r>
            <a:r>
              <a:rPr lang="en-GB"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values </a:t>
            </a:r>
            <a:r>
              <a:rPr lang="en-GB" sz="2400" dirty="0">
                <a:solidFill>
                  <a:schemeClr val="tx1">
                    <a:lumMod val="50000"/>
                    <a:lumOff val="50000"/>
                  </a:schemeClr>
                </a:solidFill>
                <a:latin typeface="Arial" panose="020B0604020202020204" pitchFamily="34" charset="0"/>
                <a:cs typeface="Arial" panose="020B0604020202020204" pitchFamily="34" charset="0"/>
              </a:rPr>
              <a:t>aka for their ‘Breeding Values’</a:t>
            </a:r>
            <a:r>
              <a:rPr lang="en-GB" sz="2400" dirty="0">
                <a:latin typeface="Arial" panose="020B0604020202020204" pitchFamily="34" charset="0"/>
                <a:cs typeface="Arial" panose="020B0604020202020204" pitchFamily="34" charset="0"/>
              </a:rPr>
              <a:t>. We dive a ‘tiny bit’ into Algebra.</a:t>
            </a:r>
          </a:p>
        </p:txBody>
      </p:sp>
      <p:sp>
        <p:nvSpPr>
          <p:cNvPr id="7" name="Textfeld 5">
            <a:extLst>
              <a:ext uri="{FF2B5EF4-FFF2-40B4-BE49-F238E27FC236}">
                <a16:creationId xmlns:a16="http://schemas.microsoft.com/office/drawing/2014/main" id="{54095F2F-56B7-4709-AB9E-C3DDD14B499F}"/>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1682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1" y="6346568"/>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1"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#42 </a:t>
            </a:r>
            <a:br>
              <a:rPr lang="en-GB" altLang="de-DE" sz="3200" dirty="0">
                <a:latin typeface="Arial" panose="020B0604020202020204" pitchFamily="34" charset="0"/>
                <a:cs typeface="Arial" panose="020B0604020202020204" pitchFamily="34" charset="0"/>
              </a:rPr>
            </a:b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UNPLAB-QuGen_Ch-8[Decomp-</a:t>
            </a:r>
            <a:r>
              <a:rPr lang="en-GB"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GenV</a:t>
            </a: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a:t>
            </a:r>
          </a:p>
        </p:txBody>
      </p:sp>
      <p:sp>
        <p:nvSpPr>
          <p:cNvPr id="6" name="TextBox 5">
            <a:extLst>
              <a:ext uri="{FF2B5EF4-FFF2-40B4-BE49-F238E27FC236}">
                <a16:creationId xmlns:a16="http://schemas.microsoft.com/office/drawing/2014/main" id="{049C47F1-8EA6-4B69-A402-9A1A46D56D9F}"/>
              </a:ext>
            </a:extLst>
          </p:cNvPr>
          <p:cNvSpPr txBox="1"/>
          <p:nvPr/>
        </p:nvSpPr>
        <p:spPr>
          <a:xfrm>
            <a:off x="72001" y="1687464"/>
            <a:ext cx="12026833"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400" dirty="0" err="1">
                <a:solidFill>
                  <a:srgbClr val="3366CC"/>
                </a:solidFill>
                <a:latin typeface="Arial" panose="020B0604020202020204" pitchFamily="34" charset="0"/>
                <a:cs typeface="Arial" panose="020B0604020202020204" pitchFamily="34" charset="0"/>
              </a:rPr>
              <a:t>ChatGPT</a:t>
            </a:r>
            <a:r>
              <a:rPr lang="en-GB" sz="1400" dirty="0">
                <a:solidFill>
                  <a:srgbClr val="3366CC"/>
                </a:solidFill>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W. Link, University of </a:t>
            </a:r>
            <a:r>
              <a:rPr lang="en-GB" sz="1400" b="1" dirty="0" err="1">
                <a:latin typeface="Arial" panose="020B0604020202020204" pitchFamily="34" charset="0"/>
                <a:cs typeface="Arial" panose="020B0604020202020204" pitchFamily="34" charset="0"/>
              </a:rPr>
              <a:t>Goettingen</a:t>
            </a:r>
            <a:r>
              <a:rPr lang="en-GB" sz="1400" b="1" dirty="0">
                <a:latin typeface="Arial" panose="020B0604020202020204" pitchFamily="34" charset="0"/>
                <a:cs typeface="Arial" panose="020B0604020202020204" pitchFamily="34" charset="0"/>
              </a:rPr>
              <a:t>, Germany</a:t>
            </a:r>
            <a:r>
              <a:rPr lang="en-GB" sz="1400" dirty="0">
                <a:latin typeface="Arial" panose="020B0604020202020204" pitchFamily="34" charset="0"/>
                <a:cs typeface="Arial" panose="020B0604020202020204" pitchFamily="34" charset="0"/>
              </a:rPr>
              <a:t>.</a:t>
            </a:r>
          </a:p>
          <a:p>
            <a:r>
              <a:rPr lang="en-GB" sz="14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4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sz="1400"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89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To algebraically deduce the variance between the Breeding Values, we first invest to realize that – in a HWE setting – the pertinent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means are zero</a:t>
            </a:r>
            <a:r>
              <a:rPr lang="en-GB" sz="2400" dirty="0">
                <a:latin typeface="Arial" panose="020B0604020202020204" pitchFamily="34" charset="0"/>
                <a:cs typeface="Arial" panose="020B0604020202020204" pitchFamily="34" charset="0"/>
              </a:rPr>
              <a:t>.</a:t>
            </a:r>
            <a:endParaRPr lang="en-GB" sz="2400" dirty="0">
              <a:solidFill>
                <a:srgbClr val="C00000"/>
              </a:solidFill>
              <a:latin typeface="Arial" panose="020B0604020202020204" pitchFamily="34" charset="0"/>
              <a:cs typeface="Arial" panose="020B0604020202020204" pitchFamily="34" charset="0"/>
            </a:endParaRPr>
          </a:p>
        </p:txBody>
      </p:sp>
      <p:grpSp>
        <p:nvGrpSpPr>
          <p:cNvPr id="4" name="Group 3"/>
          <p:cNvGrpSpPr>
            <a:grpSpLocks noChangeAspect="1"/>
          </p:cNvGrpSpPr>
          <p:nvPr/>
        </p:nvGrpSpPr>
        <p:grpSpPr>
          <a:xfrm>
            <a:off x="-15" y="930155"/>
            <a:ext cx="10188000" cy="4536053"/>
            <a:chOff x="0" y="930166"/>
            <a:chExt cx="7688317" cy="3423100"/>
          </a:xfrm>
        </p:grpSpPr>
        <p:sp>
          <p:nvSpPr>
            <p:cNvPr id="3" name="Rectangle 2"/>
            <p:cNvSpPr/>
            <p:nvPr/>
          </p:nvSpPr>
          <p:spPr>
            <a:xfrm>
              <a:off x="0" y="930166"/>
              <a:ext cx="7688317" cy="324244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ct 1"/>
            <p:cNvGraphicFramePr>
              <a:graphicFrameLocks noChangeAspect="1"/>
            </p:cNvGraphicFramePr>
            <p:nvPr>
              <p:extLst>
                <p:ext uri="{D42A27DB-BD31-4B8C-83A1-F6EECF244321}">
                  <p14:modId xmlns:p14="http://schemas.microsoft.com/office/powerpoint/2010/main" val="3735284865"/>
                </p:ext>
              </p:extLst>
            </p:nvPr>
          </p:nvGraphicFramePr>
          <p:xfrm>
            <a:off x="60325" y="999832"/>
            <a:ext cx="7560000" cy="3353434"/>
          </p:xfrm>
          <a:graphic>
            <a:graphicData uri="http://schemas.openxmlformats.org/presentationml/2006/ole">
              <mc:AlternateContent xmlns:mc="http://schemas.openxmlformats.org/markup-compatibility/2006">
                <mc:Choice xmlns:v="urn:schemas-microsoft-com:vml" Requires="v">
                  <p:oleObj spid="_x0000_s62522" name="Document" r:id="rId3" imgW="8426322" imgH="3741455" progId="Word.Document.12">
                    <p:link updateAutomatic="1"/>
                  </p:oleObj>
                </mc:Choice>
                <mc:Fallback>
                  <p:oleObj name="Document" r:id="rId3" imgW="8426322" imgH="3741455" progId="Word.Document.12">
                    <p:link updateAutomatic="1"/>
                    <p:pic>
                      <p:nvPicPr>
                        <p:cNvPr id="2" name="Object 1"/>
                        <p:cNvPicPr/>
                        <p:nvPr/>
                      </p:nvPicPr>
                      <p:blipFill>
                        <a:blip r:embed="rId4"/>
                        <a:stretch>
                          <a:fillRect/>
                        </a:stretch>
                      </p:blipFill>
                      <p:spPr>
                        <a:xfrm>
                          <a:off x="60325" y="999832"/>
                          <a:ext cx="7560000" cy="3353434"/>
                        </a:xfrm>
                        <a:prstGeom prst="rect">
                          <a:avLst/>
                        </a:prstGeom>
                      </p:spPr>
                    </p:pic>
                  </p:oleObj>
                </mc:Fallback>
              </mc:AlternateContent>
            </a:graphicData>
          </a:graphic>
        </p:graphicFrame>
      </p:grpSp>
      <p:pic>
        <p:nvPicPr>
          <p:cNvPr id="20" name="Picture 19"/>
          <p:cNvPicPr>
            <a:picLocks noChangeAspect="1"/>
          </p:cNvPicPr>
          <p:nvPr/>
        </p:nvPicPr>
        <p:blipFill>
          <a:blip r:embed="rId5"/>
          <a:stretch>
            <a:fillRect/>
          </a:stretch>
        </p:blipFill>
        <p:spPr>
          <a:xfrm rot="21098979">
            <a:off x="10529418" y="1085360"/>
            <a:ext cx="1535639" cy="779144"/>
          </a:xfrm>
          <a:prstGeom prst="rect">
            <a:avLst/>
          </a:prstGeom>
          <a:ln>
            <a:solidFill>
              <a:srgbClr val="0000FF"/>
            </a:solidFill>
          </a:ln>
          <a:effectLst>
            <a:outerShdw blurRad="50800" dist="38100" dir="2700000" algn="tl" rotWithShape="0">
              <a:prstClr val="black">
                <a:alpha val="40000"/>
              </a:prstClr>
            </a:outerShdw>
          </a:effectLst>
        </p:spPr>
      </p:pic>
      <p:sp>
        <p:nvSpPr>
          <p:cNvPr id="6" name="Textfeld 5"/>
          <p:cNvSpPr txBox="1"/>
          <p:nvPr/>
        </p:nvSpPr>
        <p:spPr>
          <a:xfrm>
            <a:off x="11582400" y="6365560"/>
            <a:ext cx="57150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20</a:t>
            </a:fld>
            <a:endParaRPr lang="en-GB" sz="24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sharpenSoften amount="-30000"/>
                    </a14:imgEffect>
                    <a14:imgEffect>
                      <a14:brightnessContrast bright="37000"/>
                    </a14:imgEffect>
                  </a14:imgLayer>
                </a14:imgProps>
              </a:ext>
              <a:ext uri="{28A0092B-C50C-407E-A947-70E740481C1C}">
                <a14:useLocalDpi xmlns:a14="http://schemas.microsoft.com/office/drawing/2010/main" val="0"/>
              </a:ext>
            </a:extLst>
          </a:blip>
          <a:stretch>
            <a:fillRect/>
          </a:stretch>
        </p:blipFill>
        <p:spPr>
          <a:xfrm>
            <a:off x="10157008" y="3530193"/>
            <a:ext cx="1956485" cy="2743114"/>
          </a:xfrm>
          <a:prstGeom prst="rect">
            <a:avLst/>
          </a:prstGeom>
          <a:effectLst>
            <a:outerShdw blurRad="50800" dist="38100" dir="2700000" algn="tl" rotWithShape="0">
              <a:prstClr val="black">
                <a:alpha val="40000"/>
              </a:prstClr>
            </a:outerShdw>
          </a:effectLst>
        </p:spPr>
      </p:pic>
      <p:cxnSp>
        <p:nvCxnSpPr>
          <p:cNvPr id="7" name="Straight Arrow Connector 6"/>
          <p:cNvCxnSpPr/>
          <p:nvPr/>
        </p:nvCxnSpPr>
        <p:spPr>
          <a:xfrm flipH="1">
            <a:off x="4871545" y="804041"/>
            <a:ext cx="3294993" cy="3810000"/>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982607" y="796039"/>
            <a:ext cx="183931" cy="3754940"/>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Rectangle 17"/>
          <p:cNvSpPr>
            <a:spLocks noChangeArrowheads="1"/>
          </p:cNvSpPr>
          <p:nvPr/>
        </p:nvSpPr>
        <p:spPr bwMode="auto">
          <a:xfrm>
            <a:off x="1855432" y="5635801"/>
            <a:ext cx="8384821"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effectLst/>
                <a:cs typeface="Arial" panose="020B0604020202020204" pitchFamily="34" charset="0"/>
              </a:rPr>
              <a:t>Sir Ronald Fisher (1890-1962); h</a:t>
            </a:r>
            <a:r>
              <a:rPr lang="en-US" altLang="en-US" dirty="0">
                <a:cs typeface="Arial" panose="020B0604020202020204" pitchFamily="34" charset="0"/>
              </a:rPr>
              <a:t>e invented / found this Algebra</a:t>
            </a:r>
            <a:br>
              <a:rPr lang="en-US" altLang="en-US" dirty="0">
                <a:cs typeface="Arial" panose="020B0604020202020204" pitchFamily="34" charset="0"/>
              </a:rPr>
            </a:br>
            <a:r>
              <a:rPr lang="en-US" altLang="en-US" dirty="0">
                <a:cs typeface="Arial" panose="020B0604020202020204" pitchFamily="34" charset="0"/>
              </a:rPr>
              <a:t>https://de.wikipedia.org/wiki/Ronald_Aylmer_Fisher; </a:t>
            </a:r>
            <a:r>
              <a:rPr lang="en-GB" b="0" i="0" u="none" strike="noStrike" dirty="0">
                <a:effectLst/>
                <a:latin typeface="Arial" panose="020B0604020202020204" pitchFamily="34" charset="0"/>
              </a:rPr>
              <a:t>https://www.adelaide.edu.au</a:t>
            </a:r>
            <a:endParaRPr kumimoji="0" lang="en-US" altLang="en-US" i="0" u="none" strike="noStrike" cap="none" normalizeH="0" baseline="0" dirty="0">
              <a:ln>
                <a:noFill/>
              </a:ln>
              <a:effectLst/>
              <a:cs typeface="Arial" panose="020B0604020202020204" pitchFamily="34" charset="0"/>
            </a:endParaRPr>
          </a:p>
        </p:txBody>
      </p:sp>
    </p:spTree>
    <p:extLst>
      <p:ext uri="{BB962C8B-B14F-4D97-AF65-F5344CB8AC3E}">
        <p14:creationId xmlns:p14="http://schemas.microsoft.com/office/powerpoint/2010/main" val="1512624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To algebraically deduce the variance between the Breeding Values, we first invest to realize that – in a HWE setting – the pertinent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means are zero</a:t>
            </a:r>
            <a:r>
              <a:rPr lang="en-GB" sz="2400" dirty="0">
                <a:latin typeface="Arial" panose="020B0604020202020204" pitchFamily="34" charset="0"/>
                <a:cs typeface="Arial" panose="020B0604020202020204" pitchFamily="34" charset="0"/>
              </a:rPr>
              <a:t>.</a:t>
            </a:r>
            <a:endParaRPr lang="en-GB" sz="2400" dirty="0">
              <a:solidFill>
                <a:srgbClr val="C00000"/>
              </a:solidFill>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657374580"/>
              </p:ext>
            </p:extLst>
          </p:nvPr>
        </p:nvGraphicFramePr>
        <p:xfrm>
          <a:off x="60325" y="999832"/>
          <a:ext cx="7560000" cy="3353434"/>
        </p:xfrm>
        <a:graphic>
          <a:graphicData uri="http://schemas.openxmlformats.org/presentationml/2006/ole">
            <mc:AlternateContent xmlns:mc="http://schemas.openxmlformats.org/markup-compatibility/2006">
              <mc:Choice xmlns:v="urn:schemas-microsoft-com:vml" Requires="v">
                <p:oleObj spid="_x0000_s6673" name="Document" r:id="rId3" imgW="8426322" imgH="3741455" progId="Word.Document.12">
                  <p:link updateAutomatic="1"/>
                </p:oleObj>
              </mc:Choice>
              <mc:Fallback>
                <p:oleObj name="Document" r:id="rId3" imgW="8426322" imgH="3741455" progId="Word.Document.12">
                  <p:link updateAutomatic="1"/>
                  <p:pic>
                    <p:nvPicPr>
                      <p:cNvPr id="0" name=""/>
                      <p:cNvPicPr/>
                      <p:nvPr/>
                    </p:nvPicPr>
                    <p:blipFill>
                      <a:blip r:embed="rId4"/>
                      <a:stretch>
                        <a:fillRect/>
                      </a:stretch>
                    </p:blipFill>
                    <p:spPr>
                      <a:xfrm>
                        <a:off x="60325" y="999832"/>
                        <a:ext cx="7560000" cy="3353434"/>
                      </a:xfrm>
                      <a:prstGeom prst="rect">
                        <a:avLst/>
                      </a:prstGeom>
                    </p:spPr>
                  </p:pic>
                </p:oleObj>
              </mc:Fallback>
            </mc:AlternateContent>
          </a:graphicData>
        </a:graphic>
      </p:graphicFrame>
      <p:sp>
        <p:nvSpPr>
          <p:cNvPr id="15" name="TextBox 14"/>
          <p:cNvSpPr txBox="1"/>
          <p:nvPr/>
        </p:nvSpPr>
        <p:spPr>
          <a:xfrm>
            <a:off x="5583289" y="4126123"/>
            <a:ext cx="6530203"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en-US" dirty="0">
                <a:latin typeface="Arial" panose="020B0604020202020204" pitchFamily="34" charset="0"/>
                <a:ea typeface="Calibri" panose="020F0502020204030204" pitchFamily="34" charset="0"/>
                <a:cs typeface="Arial" panose="020B0604020202020204" pitchFamily="34" charset="0"/>
              </a:rPr>
              <a:t>Inspect the mean of the population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for the additive effect’s column.</a:t>
            </a:r>
            <a:endParaRPr lang="en-GB" altLang="en-US" sz="400" dirty="0"/>
          </a:p>
          <a:p>
            <a:pPr lvl="0" eaLnBrk="0" fontAlgn="base" hangingPunct="0">
              <a:spcBef>
                <a:spcPct val="0"/>
              </a:spcBef>
              <a:spcAft>
                <a:spcPct val="0"/>
              </a:spcAft>
            </a:pP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µ</a:t>
            </a:r>
            <a:r>
              <a:rPr lang="en-GB" altLang="en-US" baseline="-25000" dirty="0">
                <a:solidFill>
                  <a:srgbClr val="000000"/>
                </a:solidFill>
                <a:latin typeface="Arial" panose="020B0604020202020204" pitchFamily="34" charset="0"/>
                <a:ea typeface="Calibri" panose="020F0502020204030204" pitchFamily="34" charset="0"/>
                <a:cs typeface="Arial" panose="020B0604020202020204" pitchFamily="34" charset="0"/>
              </a:rPr>
              <a:t>(BV)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p² ∙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2q α  +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2pq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  (q-p) α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q² ∙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2p α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2p²q α  + 2pq² α  - 2p²q α - 2pq² α  = </a:t>
            </a:r>
            <a:r>
              <a:rPr lang="en-GB" altLang="en-US"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0</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The mean is </a:t>
            </a:r>
            <a:r>
              <a:rPr lang="en-GB" altLang="en-US"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zero</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lvl="0" eaLnBrk="0" fontAlgn="base" hangingPunct="0">
              <a:spcBef>
                <a:spcPct val="0"/>
              </a:spcBef>
              <a:spcAft>
                <a:spcPct val="0"/>
              </a:spcAft>
            </a:pPr>
            <a:r>
              <a:rPr lang="en-GB" dirty="0">
                <a:latin typeface="Arial" panose="020B0604020202020204" pitchFamily="34" charset="0"/>
                <a:cs typeface="Arial" panose="020B0604020202020204" pitchFamily="34" charset="0"/>
              </a:rPr>
              <a:t>Of course: On average, the genotypes of the population, as parents, neither improve nor deteriorate the population.</a:t>
            </a:r>
          </a:p>
          <a:p>
            <a:pPr lvl="0" eaLnBrk="0" fontAlgn="base" hangingPunct="0">
              <a:spcBef>
                <a:spcPct val="0"/>
              </a:spcBef>
              <a:spcAft>
                <a:spcPct val="0"/>
              </a:spcAft>
            </a:pPr>
            <a:r>
              <a:rPr lang="en-GB" dirty="0">
                <a:latin typeface="Arial" panose="020B0604020202020204" pitchFamily="34" charset="0"/>
                <a:cs typeface="Arial" panose="020B0604020202020204" pitchFamily="34" charset="0"/>
              </a:rPr>
              <a:t>On average, taken the entire population, its breeding value ‘for itself’ is zero. </a:t>
            </a:r>
          </a:p>
        </p:txBody>
      </p:sp>
      <p:sp>
        <p:nvSpPr>
          <p:cNvPr id="17" name="TextBox 16"/>
          <p:cNvSpPr txBox="1"/>
          <p:nvPr/>
        </p:nvSpPr>
        <p:spPr>
          <a:xfrm>
            <a:off x="8137236" y="1340979"/>
            <a:ext cx="3976257"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en-US" dirty="0">
                <a:latin typeface="Arial" panose="020B0604020202020204" pitchFamily="34" charset="0"/>
                <a:ea typeface="Calibri" panose="020F0502020204030204" pitchFamily="34" charset="0"/>
                <a:cs typeface="Arial" panose="020B0604020202020204" pitchFamily="34" charset="0"/>
              </a:rPr>
              <a:t>α</a:t>
            </a:r>
            <a:r>
              <a:rPr lang="en-GB" altLang="en-US" baseline="-30000" dirty="0">
                <a:latin typeface="Arial" panose="020B0604020202020204" pitchFamily="34" charset="0"/>
                <a:ea typeface="Calibri" panose="020F0502020204030204" pitchFamily="34" charset="0"/>
                <a:cs typeface="Arial" panose="020B0604020202020204" pitchFamily="34" charset="0"/>
              </a:rPr>
              <a:t>1</a:t>
            </a:r>
            <a:r>
              <a:rPr lang="en-GB" altLang="en-US" dirty="0">
                <a:latin typeface="Arial" panose="020B0604020202020204" pitchFamily="34" charset="0"/>
                <a:ea typeface="Calibri" panose="020F0502020204030204" pitchFamily="34" charset="0"/>
                <a:cs typeface="Arial" panose="020B0604020202020204" pitchFamily="34" charset="0"/>
              </a:rPr>
              <a:t> – α</a:t>
            </a:r>
            <a:r>
              <a:rPr lang="en-GB" altLang="en-US" baseline="-30000" dirty="0">
                <a:latin typeface="Arial" panose="020B0604020202020204" pitchFamily="34" charset="0"/>
                <a:ea typeface="Calibri" panose="020F0502020204030204" pitchFamily="34" charset="0"/>
                <a:cs typeface="Arial" panose="020B0604020202020204" pitchFamily="34" charset="0"/>
              </a:rPr>
              <a:t>2 </a:t>
            </a:r>
            <a:r>
              <a:rPr lang="en-GB" altLang="en-US" dirty="0">
                <a:latin typeface="Arial" panose="020B0604020202020204" pitchFamily="34" charset="0"/>
                <a:ea typeface="Calibri" panose="020F0502020204030204" pitchFamily="34" charset="0"/>
                <a:cs typeface="Arial" panose="020B0604020202020204" pitchFamily="34" charset="0"/>
              </a:rPr>
              <a:t>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[a-(p-q)d]</a:t>
            </a:r>
            <a:r>
              <a:rPr lang="en-GB" altLang="en-US" dirty="0">
                <a:latin typeface="Arial" panose="020B0604020202020204" pitchFamily="34" charset="0"/>
                <a:ea typeface="Calibri" panose="020F0502020204030204" pitchFamily="34" charset="0"/>
                <a:cs typeface="Arial" panose="020B0604020202020204" pitchFamily="34" charset="0"/>
              </a:rPr>
              <a:t> =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[α]</a:t>
            </a:r>
            <a:endParaRPr lang="en-GB" altLang="en-US" sz="400" dirty="0">
              <a:solidFill>
                <a:srgbClr val="0000FF"/>
              </a:solidFill>
            </a:endParaRPr>
          </a:p>
          <a:p>
            <a:pPr eaLnBrk="0" fontAlgn="base" hangingPunct="0">
              <a:spcBef>
                <a:spcPct val="0"/>
              </a:spcBef>
              <a:spcAft>
                <a:spcPct val="0"/>
              </a:spcAft>
            </a:pP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α = „average effect of a gene substitution“ </a:t>
            </a:r>
            <a:b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b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GB" altLang="en-US" i="1" dirty="0" err="1">
                <a:solidFill>
                  <a:srgbClr val="000000"/>
                </a:solidFill>
                <a:latin typeface="Arial" panose="020B0604020202020204" pitchFamily="34" charset="0"/>
                <a:ea typeface="Calibri" panose="020F0502020204030204" pitchFamily="34" charset="0"/>
                <a:cs typeface="Arial" panose="020B0604020202020204" pitchFamily="34" charset="0"/>
              </a:rPr>
              <a:t>Durchschnitts-Effekt</a:t>
            </a:r>
            <a:r>
              <a:rPr lang="en-GB" altLang="en-US"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altLang="en-US" i="1" dirty="0" err="1">
                <a:solidFill>
                  <a:srgbClr val="000000"/>
                </a:solidFill>
                <a:latin typeface="Arial" panose="020B0604020202020204" pitchFamily="34" charset="0"/>
                <a:ea typeface="Calibri" panose="020F0502020204030204" pitchFamily="34" charset="0"/>
                <a:cs typeface="Arial" panose="020B0604020202020204" pitchFamily="34" charset="0"/>
              </a:rPr>
              <a:t>einer</a:t>
            </a:r>
            <a:r>
              <a:rPr lang="en-GB" altLang="en-US"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altLang="en-US" i="1" dirty="0" err="1">
                <a:solidFill>
                  <a:srgbClr val="000000"/>
                </a:solidFill>
                <a:latin typeface="Arial" panose="020B0604020202020204" pitchFamily="34" charset="0"/>
                <a:ea typeface="Calibri" panose="020F0502020204030204" pitchFamily="34" charset="0"/>
                <a:cs typeface="Arial" panose="020B0604020202020204" pitchFamily="34" charset="0"/>
              </a:rPr>
              <a:t>Gensubstitution</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a:t>
            </a:r>
            <a:b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the effect on offspring when substituting the focal allele A1 with A2. </a:t>
            </a:r>
            <a:b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It is, indeed, </a:t>
            </a:r>
            <a:r>
              <a:rPr lang="en-GB" altLang="en-US" dirty="0">
                <a:latin typeface="Arial" panose="020B0604020202020204" pitchFamily="34" charset="0"/>
                <a:ea typeface="Calibri" panose="020F0502020204030204" pitchFamily="34" charset="0"/>
                <a:cs typeface="Arial" panose="020B0604020202020204" pitchFamily="34" charset="0"/>
              </a:rPr>
              <a:t>α</a:t>
            </a:r>
            <a:r>
              <a:rPr lang="en-GB" altLang="en-US" baseline="-30000" dirty="0">
                <a:latin typeface="Arial" panose="020B0604020202020204" pitchFamily="34" charset="0"/>
                <a:ea typeface="Calibri" panose="020F0502020204030204" pitchFamily="34" charset="0"/>
                <a:cs typeface="Arial" panose="020B0604020202020204" pitchFamily="34" charset="0"/>
              </a:rPr>
              <a:t>1</a:t>
            </a:r>
            <a:r>
              <a:rPr lang="en-GB" altLang="en-US" dirty="0">
                <a:latin typeface="Arial" panose="020B0604020202020204" pitchFamily="34" charset="0"/>
                <a:ea typeface="Calibri" panose="020F0502020204030204" pitchFamily="34" charset="0"/>
                <a:cs typeface="Arial" panose="020B0604020202020204" pitchFamily="34" charset="0"/>
              </a:rPr>
              <a:t> minus  α</a:t>
            </a:r>
            <a:r>
              <a:rPr lang="en-GB" altLang="en-US" baseline="-30000" dirty="0">
                <a:latin typeface="Arial" panose="020B0604020202020204" pitchFamily="34" charset="0"/>
                <a:ea typeface="Calibri" panose="020F0502020204030204" pitchFamily="34" charset="0"/>
                <a:cs typeface="Arial" panose="020B0604020202020204" pitchFamily="34" charset="0"/>
              </a:rPr>
              <a:t>2</a:t>
            </a:r>
            <a:r>
              <a:rPr lang="en-GB" altLang="en-US" dirty="0">
                <a:latin typeface="Arial" panose="020B0604020202020204" pitchFamily="34" charset="0"/>
                <a:ea typeface="Calibri" panose="020F0502020204030204" pitchFamily="34" charset="0"/>
                <a:cs typeface="Arial" panose="020B0604020202020204" pitchFamily="34" charset="0"/>
              </a:rPr>
              <a:t>.</a:t>
            </a:r>
            <a:r>
              <a:rPr lang="en-GB" altLang="en-US" baseline="-30000" dirty="0">
                <a:latin typeface="Arial" panose="020B0604020202020204" pitchFamily="34" charset="0"/>
                <a:ea typeface="Calibri" panose="020F0502020204030204" pitchFamily="34" charset="0"/>
                <a:cs typeface="Arial" panose="020B0604020202020204" pitchFamily="34" charset="0"/>
              </a:rPr>
              <a:t> </a:t>
            </a:r>
            <a:endParaRPr lang="en-GB" altLang="en-US" sz="400" dirty="0"/>
          </a:p>
        </p:txBody>
      </p:sp>
      <p:pic>
        <p:nvPicPr>
          <p:cNvPr id="20" name="Picture 19"/>
          <p:cNvPicPr>
            <a:picLocks noChangeAspect="1"/>
          </p:cNvPicPr>
          <p:nvPr/>
        </p:nvPicPr>
        <p:blipFill>
          <a:blip r:embed="rId5"/>
          <a:stretch>
            <a:fillRect/>
          </a:stretch>
        </p:blipFill>
        <p:spPr>
          <a:xfrm rot="21098979">
            <a:off x="3817867" y="3963694"/>
            <a:ext cx="1535639" cy="779144"/>
          </a:xfrm>
          <a:prstGeom prst="rect">
            <a:avLst/>
          </a:prstGeom>
          <a:ln>
            <a:solidFill>
              <a:srgbClr val="0000FF"/>
            </a:solidFill>
          </a:ln>
          <a:effectLst>
            <a:outerShdw blurRad="50800" dist="38100" dir="2700000" algn="tl" rotWithShape="0">
              <a:prstClr val="black">
                <a:alpha val="40000"/>
              </a:prstClr>
            </a:outerShdw>
          </a:effectLst>
        </p:spPr>
      </p:pic>
      <p:sp>
        <p:nvSpPr>
          <p:cNvPr id="6" name="Textfeld 5"/>
          <p:cNvSpPr txBox="1"/>
          <p:nvPr/>
        </p:nvSpPr>
        <p:spPr>
          <a:xfrm>
            <a:off x="11582400" y="6365560"/>
            <a:ext cx="57150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21</a:t>
            </a:fld>
            <a:endParaRPr lang="en-GB" sz="2400" dirty="0">
              <a:latin typeface="Arial" panose="020B0604020202020204" pitchFamily="34" charset="0"/>
              <a:cs typeface="Arial" panose="020B0604020202020204" pitchFamily="34" charset="0"/>
            </a:endParaRPr>
          </a:p>
        </p:txBody>
      </p:sp>
      <p:sp>
        <p:nvSpPr>
          <p:cNvPr id="8" name="Rectangle 17"/>
          <p:cNvSpPr>
            <a:spLocks noChangeArrowheads="1"/>
          </p:cNvSpPr>
          <p:nvPr/>
        </p:nvSpPr>
        <p:spPr bwMode="auto">
          <a:xfrm>
            <a:off x="2098698" y="5575693"/>
            <a:ext cx="2486989" cy="1200329"/>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effectLst/>
                <a:cs typeface="Arial" panose="020B0604020202020204" pitchFamily="34" charset="0"/>
              </a:rPr>
              <a:t>Sir Ronald Fisher (1890-1962)</a:t>
            </a:r>
          </a:p>
          <a:p>
            <a:pPr marL="0" marR="0" lvl="0" indent="0" defTabSz="914400" rtl="0" eaLnBrk="0" fontAlgn="base" latinLnBrk="0" hangingPunct="0">
              <a:lnSpc>
                <a:spcPct val="100000"/>
              </a:lnSpc>
              <a:spcBef>
                <a:spcPct val="0"/>
              </a:spcBef>
              <a:spcAft>
                <a:spcPct val="0"/>
              </a:spcAft>
              <a:buClrTx/>
              <a:buSzTx/>
              <a:buFontTx/>
              <a:buNone/>
              <a:tabLst/>
            </a:pPr>
            <a:r>
              <a:rPr lang="en-US" altLang="en-US" dirty="0">
                <a:cs typeface="Arial" panose="020B0604020202020204" pitchFamily="34" charset="0"/>
              </a:rPr>
              <a:t>He invented / found this Algebra</a:t>
            </a:r>
            <a:endParaRPr kumimoji="0" lang="en-US" altLang="en-US" i="0" u="none" strike="noStrike" cap="none" normalizeH="0" baseline="0" dirty="0">
              <a:ln>
                <a:noFill/>
              </a:ln>
              <a:effectLst/>
              <a:cs typeface="Arial" panose="020B0604020202020204" pitchFamily="34" charset="0"/>
            </a:endParaRPr>
          </a:p>
        </p:txBody>
      </p:sp>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sharpenSoften amount="-30000"/>
                    </a14:imgEffect>
                    <a14:imgEffect>
                      <a14:brightnessContrast bright="37000"/>
                    </a14:imgEffect>
                  </a14:imgLayer>
                </a14:imgProps>
              </a:ext>
              <a:ext uri="{28A0092B-C50C-407E-A947-70E740481C1C}">
                <a14:useLocalDpi xmlns:a14="http://schemas.microsoft.com/office/drawing/2010/main" val="0"/>
              </a:ext>
            </a:extLst>
          </a:blip>
          <a:stretch>
            <a:fillRect/>
          </a:stretch>
        </p:blipFill>
        <p:spPr>
          <a:xfrm>
            <a:off x="60040" y="4048766"/>
            <a:ext cx="1956485" cy="27431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96730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To algebraically deduce the variance between the Breeding Values, we first invest to realize that – in a HWE setting – the pertinent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means are zero</a:t>
            </a:r>
            <a:r>
              <a:rPr lang="en-GB" sz="2400" dirty="0">
                <a:latin typeface="Arial" panose="020B0604020202020204" pitchFamily="34" charset="0"/>
                <a:cs typeface="Arial" panose="020B0604020202020204" pitchFamily="34" charset="0"/>
              </a:rPr>
              <a:t>.</a:t>
            </a:r>
            <a:endParaRPr lang="en-GB" sz="2400" dirty="0">
              <a:solidFill>
                <a:srgbClr val="C00000"/>
              </a:solidFill>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nvGraphicFramePr>
        <p:xfrm>
          <a:off x="60325" y="999832"/>
          <a:ext cx="7560000" cy="3353434"/>
        </p:xfrm>
        <a:graphic>
          <a:graphicData uri="http://schemas.openxmlformats.org/presentationml/2006/ole">
            <mc:AlternateContent xmlns:mc="http://schemas.openxmlformats.org/markup-compatibility/2006">
              <mc:Choice xmlns:v="urn:schemas-microsoft-com:vml" Requires="v">
                <p:oleObj spid="_x0000_s56487" name="Document" r:id="rId3" imgW="8426940" imgH="3741455" progId="Word.Document.12">
                  <p:link updateAutomatic="1"/>
                </p:oleObj>
              </mc:Choice>
              <mc:Fallback>
                <p:oleObj name="Document" r:id="rId3" imgW="8426940" imgH="3741455" progId="Word.Document.12">
                  <p:link updateAutomatic="1"/>
                  <p:pic>
                    <p:nvPicPr>
                      <p:cNvPr id="2" name="Object 1"/>
                      <p:cNvPicPr/>
                      <p:nvPr/>
                    </p:nvPicPr>
                    <p:blipFill>
                      <a:blip r:embed="rId4"/>
                      <a:stretch>
                        <a:fillRect/>
                      </a:stretch>
                    </p:blipFill>
                    <p:spPr>
                      <a:xfrm>
                        <a:off x="60325" y="999832"/>
                        <a:ext cx="7560000" cy="3353434"/>
                      </a:xfrm>
                      <a:prstGeom prst="rect">
                        <a:avLst/>
                      </a:prstGeom>
                    </p:spPr>
                  </p:pic>
                </p:oleObj>
              </mc:Fallback>
            </mc:AlternateContent>
          </a:graphicData>
        </a:graphic>
      </p:graphicFrame>
      <p:sp>
        <p:nvSpPr>
          <p:cNvPr id="15" name="TextBox 14"/>
          <p:cNvSpPr txBox="1"/>
          <p:nvPr/>
        </p:nvSpPr>
        <p:spPr>
          <a:xfrm>
            <a:off x="68507" y="4126123"/>
            <a:ext cx="1204498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Inspect the mean of the population for the additive effect’s column.</a:t>
            </a:r>
            <a:endParaRPr lang="en-GB" altLang="en-US" sz="400" dirty="0">
              <a:solidFill>
                <a:schemeClr val="tx1">
                  <a:lumMod val="50000"/>
                  <a:lumOff val="50000"/>
                </a:schemeClr>
              </a:solidFill>
            </a:endParaRPr>
          </a:p>
          <a:p>
            <a:pPr lvl="0" eaLnBrk="0" fontAlgn="base" hangingPunct="0">
              <a:spcBef>
                <a:spcPct val="0"/>
              </a:spcBef>
              <a:spcAft>
                <a:spcPct val="0"/>
              </a:spcAft>
            </a:pP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µ</a:t>
            </a:r>
            <a:r>
              <a:rPr lang="en-GB" altLang="en-US" baseline="-25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(BV) </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p² ∙ 2q α  + 2pq ∙  (q-p) α – q² ∙ 2p α  = 2p²q α  + 2pq² α  - 2p²q α - 2q²2p α  = </a:t>
            </a:r>
            <a:r>
              <a:rPr lang="en-GB" altLang="en-US"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0</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The mean is </a:t>
            </a:r>
            <a:r>
              <a:rPr lang="en-GB" altLang="en-US"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zero</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a:t>
            </a:r>
          </a:p>
          <a:p>
            <a:pPr lvl="0" eaLnBrk="0" fontAlgn="base" hangingPunct="0">
              <a:spcBef>
                <a:spcPct val="0"/>
              </a:spcBef>
              <a:spcAft>
                <a:spcPct val="0"/>
              </a:spcAft>
            </a:pPr>
            <a:r>
              <a:rPr lang="en-GB" dirty="0">
                <a:solidFill>
                  <a:schemeClr val="tx1">
                    <a:lumMod val="50000"/>
                    <a:lumOff val="50000"/>
                  </a:schemeClr>
                </a:solidFill>
                <a:latin typeface="Arial" panose="020B0604020202020204" pitchFamily="34" charset="0"/>
                <a:cs typeface="Arial" panose="020B0604020202020204" pitchFamily="34" charset="0"/>
              </a:rPr>
              <a:t>Of course: On average, the genotypes of the population, as parents, neither improve nor deteriorate the population.</a:t>
            </a:r>
          </a:p>
        </p:txBody>
      </p:sp>
      <p:sp>
        <p:nvSpPr>
          <p:cNvPr id="17" name="TextBox 16"/>
          <p:cNvSpPr txBox="1"/>
          <p:nvPr/>
        </p:nvSpPr>
        <p:spPr>
          <a:xfrm>
            <a:off x="8137236" y="1340979"/>
            <a:ext cx="3976257"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α</a:t>
            </a:r>
            <a:r>
              <a:rPr lang="en-GB" altLang="en-US" baseline="-30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1</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 α</a:t>
            </a:r>
            <a:r>
              <a:rPr lang="en-GB" altLang="en-US" baseline="-30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2 </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  [a-(p-q)d] =  [α]</a:t>
            </a:r>
            <a:endParaRPr lang="en-GB" altLang="en-US" sz="400" dirty="0">
              <a:solidFill>
                <a:schemeClr val="tx1">
                  <a:lumMod val="50000"/>
                  <a:lumOff val="50000"/>
                </a:schemeClr>
              </a:solidFill>
            </a:endParaRPr>
          </a:p>
          <a:p>
            <a:pPr eaLnBrk="0" fontAlgn="base" hangingPunct="0">
              <a:spcBef>
                <a:spcPct val="0"/>
              </a:spcBef>
              <a:spcAft>
                <a:spcPct val="0"/>
              </a:spcAft>
            </a:pP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α = „average effect of a gene substitution“ </a:t>
            </a:r>
            <a:b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b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a:t>
            </a:r>
            <a:r>
              <a:rPr lang="en-GB" altLang="en-US" i="1" dirty="0" err="1">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Durchschnitts-Effekt</a:t>
            </a:r>
            <a:r>
              <a:rPr lang="en-GB" altLang="en-US" i="1"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r>
              <a:rPr lang="en-GB" altLang="en-US" i="1" dirty="0" err="1">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einer</a:t>
            </a:r>
            <a:r>
              <a:rPr lang="en-GB" altLang="en-US" i="1"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r>
              <a:rPr lang="en-GB" altLang="en-US" i="1" dirty="0" err="1">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Gensubstitution</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b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b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the effect on offspring when substituting the focal allele A1 with A2. </a:t>
            </a:r>
            <a:b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b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It is, indeed, α</a:t>
            </a:r>
            <a:r>
              <a:rPr lang="en-GB" altLang="en-US" baseline="-30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1</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minus  α</a:t>
            </a:r>
            <a:r>
              <a:rPr lang="en-GB" altLang="en-US" baseline="-30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2</a:t>
            </a:r>
            <a:r>
              <a:rPr lang="en-GB" altLang="en-US"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a:t>
            </a:r>
            <a:r>
              <a:rPr lang="en-GB" altLang="en-US" baseline="-300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 </a:t>
            </a:r>
            <a:endParaRPr lang="en-GB" altLang="en-US" sz="400" dirty="0">
              <a:solidFill>
                <a:schemeClr val="tx1">
                  <a:lumMod val="50000"/>
                  <a:lumOff val="50000"/>
                </a:schemeClr>
              </a:solidFill>
            </a:endParaRPr>
          </a:p>
        </p:txBody>
      </p:sp>
      <p:sp>
        <p:nvSpPr>
          <p:cNvPr id="18" name="TextBox 17"/>
          <p:cNvSpPr txBox="1"/>
          <p:nvPr/>
        </p:nvSpPr>
        <p:spPr>
          <a:xfrm>
            <a:off x="68507" y="5249274"/>
            <a:ext cx="12085398"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en-US" dirty="0">
                <a:latin typeface="Arial" panose="020B0604020202020204" pitchFamily="34" charset="0"/>
                <a:ea typeface="Calibri" panose="020F0502020204030204" pitchFamily="34" charset="0"/>
                <a:cs typeface="Arial" panose="020B0604020202020204" pitchFamily="34" charset="0"/>
              </a:rPr>
              <a:t>You find out for yourself: The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mean of the population for its dominance deviations is </a:t>
            </a:r>
            <a:r>
              <a:rPr lang="en-GB" altLang="en-US" dirty="0">
                <a:solidFill>
                  <a:srgbClr val="C00000"/>
                </a:solidFill>
                <a:latin typeface="Arial" panose="020B0604020202020204" pitchFamily="34" charset="0"/>
                <a:ea typeface="Calibri" panose="020F0502020204030204" pitchFamily="34" charset="0"/>
                <a:cs typeface="Arial" panose="020B0604020202020204" pitchFamily="34" charset="0"/>
              </a:rPr>
              <a:t>zero</a:t>
            </a:r>
            <a:r>
              <a:rPr lang="en-GB" altLang="en-US" dirty="0">
                <a:latin typeface="Arial" panose="020B0604020202020204" pitchFamily="34" charset="0"/>
                <a:ea typeface="Calibri" panose="020F0502020204030204" pitchFamily="34" charset="0"/>
                <a:cs typeface="Arial" panose="020B0604020202020204" pitchFamily="34" charset="0"/>
              </a:rPr>
              <a:t>, too. For this, do not forget to again employ the HWE frequencies of the genotypes ;-)</a:t>
            </a:r>
            <a:endParaRPr lang="en-GB" altLang="en-US" sz="400" dirty="0"/>
          </a:p>
          <a:p>
            <a:pPr lvl="0" eaLnBrk="0" fontAlgn="base" hangingPunct="0">
              <a:spcBef>
                <a:spcPct val="0"/>
              </a:spcBef>
              <a:spcAft>
                <a:spcPct val="0"/>
              </a:spcAft>
            </a:pP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What is the actual tactical value of this endeavour? Since, for the additive as well as for the </a:t>
            </a:r>
            <a:b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dominance effects, the mean of the population is </a:t>
            </a:r>
            <a:r>
              <a:rPr lang="en-GB" altLang="en-US"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zero</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 therefore the </a:t>
            </a:r>
            <a:r>
              <a:rPr lang="en-GB" altLang="en-US" dirty="0">
                <a:solidFill>
                  <a:srgbClr val="0000FF"/>
                </a:solidFill>
                <a:latin typeface="Arial" panose="020B0604020202020204" pitchFamily="34" charset="0"/>
                <a:ea typeface="Calibri" panose="020F0502020204030204" pitchFamily="34" charset="0"/>
                <a:cs typeface="Arial" panose="020B0604020202020204" pitchFamily="34" charset="0"/>
              </a:rPr>
              <a:t>Algebra for the variance </a:t>
            </a: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of </a:t>
            </a:r>
            <a:b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GB" altLang="en-US" dirty="0">
                <a:solidFill>
                  <a:srgbClr val="000000"/>
                </a:solidFill>
                <a:latin typeface="Arial" panose="020B0604020202020204" pitchFamily="34" charset="0"/>
                <a:ea typeface="Calibri" panose="020F0502020204030204" pitchFamily="34" charset="0"/>
                <a:cs typeface="Arial" panose="020B0604020202020204" pitchFamily="34" charset="0"/>
              </a:rPr>
              <a:t>these effects becomes simple. That is the reason for this uprising here.</a:t>
            </a:r>
            <a:endParaRPr lang="en-GB" dirty="0"/>
          </a:p>
        </p:txBody>
      </p:sp>
      <p:pic>
        <p:nvPicPr>
          <p:cNvPr id="20" name="Picture 19"/>
          <p:cNvPicPr>
            <a:picLocks noChangeAspect="1"/>
          </p:cNvPicPr>
          <p:nvPr/>
        </p:nvPicPr>
        <p:blipFill>
          <a:blip r:embed="rId5"/>
          <a:stretch>
            <a:fillRect/>
          </a:stretch>
        </p:blipFill>
        <p:spPr>
          <a:xfrm rot="21098979">
            <a:off x="10113918" y="5683071"/>
            <a:ext cx="1535639" cy="779144"/>
          </a:xfrm>
          <a:prstGeom prst="rect">
            <a:avLst/>
          </a:prstGeom>
          <a:ln>
            <a:solidFill>
              <a:srgbClr val="0000FF"/>
            </a:solidFill>
          </a:ln>
          <a:effectLst>
            <a:outerShdw blurRad="50800" dist="38100" dir="2700000" algn="tl" rotWithShape="0">
              <a:prstClr val="black">
                <a:alpha val="40000"/>
              </a:prstClr>
            </a:outerShdw>
          </a:effectLst>
        </p:spPr>
      </p:pic>
      <p:sp>
        <p:nvSpPr>
          <p:cNvPr id="6" name="Textfeld 5"/>
          <p:cNvSpPr txBox="1"/>
          <p:nvPr/>
        </p:nvSpPr>
        <p:spPr>
          <a:xfrm>
            <a:off x="11582400" y="6365560"/>
            <a:ext cx="57150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5294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7034" y="49629"/>
            <a:ext cx="4945118" cy="668068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6572" y="973667"/>
            <a:ext cx="6037368" cy="364913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Object 9"/>
          <p:cNvGraphicFramePr>
            <a:graphicFrameLocks noChangeAspect="1"/>
          </p:cNvGraphicFramePr>
          <p:nvPr>
            <p:extLst>
              <p:ext uri="{D42A27DB-BD31-4B8C-83A1-F6EECF244321}">
                <p14:modId xmlns:p14="http://schemas.microsoft.com/office/powerpoint/2010/main" val="2598728373"/>
              </p:ext>
            </p:extLst>
          </p:nvPr>
        </p:nvGraphicFramePr>
        <p:xfrm>
          <a:off x="18576" y="1037614"/>
          <a:ext cx="6075363" cy="3530600"/>
        </p:xfrm>
        <a:graphic>
          <a:graphicData uri="http://schemas.openxmlformats.org/presentationml/2006/ole">
            <mc:AlternateContent xmlns:mc="http://schemas.openxmlformats.org/markup-compatibility/2006">
              <mc:Choice xmlns:v="urn:schemas-microsoft-com:vml" Requires="v">
                <p:oleObj spid="_x0000_s14282" name="Document" r:id="rId3" imgW="6075284" imgH="3530499" progId="Word.Document.12">
                  <p:link updateAutomatic="1"/>
                </p:oleObj>
              </mc:Choice>
              <mc:Fallback>
                <p:oleObj name="Document" r:id="rId3" imgW="6075284" imgH="3530499" progId="Word.Document.12">
                  <p:link updateAutomatic="1"/>
                  <p:pic>
                    <p:nvPicPr>
                      <p:cNvPr id="0" name=""/>
                      <p:cNvPicPr/>
                      <p:nvPr/>
                    </p:nvPicPr>
                    <p:blipFill>
                      <a:blip r:embed="rId4"/>
                      <a:stretch>
                        <a:fillRect/>
                      </a:stretch>
                    </p:blipFill>
                    <p:spPr>
                      <a:xfrm>
                        <a:off x="18576" y="1037614"/>
                        <a:ext cx="6075363" cy="3530600"/>
                      </a:xfrm>
                      <a:prstGeom prst="rect">
                        <a:avLst/>
                      </a:prstGeom>
                      <a:solidFill>
                        <a:schemeClr val="bg1"/>
                      </a:solidFill>
                    </p:spPr>
                  </p:pic>
                </p:oleObj>
              </mc:Fallback>
            </mc:AlternateContent>
          </a:graphicData>
        </a:graphic>
      </p:graphicFrame>
      <p:sp>
        <p:nvSpPr>
          <p:cNvPr id="16" name="TextBox 15"/>
          <p:cNvSpPr txBox="1"/>
          <p:nvPr/>
        </p:nvSpPr>
        <p:spPr>
          <a:xfrm>
            <a:off x="60040" y="49629"/>
            <a:ext cx="6993073" cy="86177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Nearly there   </a:t>
            </a:r>
            <a:r>
              <a:rPr lang="en-GB" sz="2400" dirty="0">
                <a:solidFill>
                  <a:srgbClr val="0000FF"/>
                </a:solidFill>
                <a:latin typeface="Arial" panose="020B0604020202020204" pitchFamily="34" charset="0"/>
                <a:cs typeface="Arial" panose="020B0604020202020204" pitchFamily="34" charset="0"/>
              </a:rPr>
              <a:t>🎶</a:t>
            </a:r>
            <a:r>
              <a:rPr lang="en-GB" sz="2400" kern="1100" dirty="0">
                <a:solidFill>
                  <a:srgbClr val="0000FF"/>
                </a:solidFill>
                <a:latin typeface="Arial" panose="020B0604020202020204" pitchFamily="34" charset="0"/>
                <a:cs typeface="Arial" panose="020B0604020202020204" pitchFamily="34" charset="0"/>
              </a:rPr>
              <a:t> </a:t>
            </a:r>
            <a:r>
              <a:rPr lang="en-GB" sz="2400" kern="1100" dirty="0">
                <a:latin typeface="Arial" panose="020B0604020202020204" pitchFamily="34" charset="0"/>
                <a:cs typeface="Arial" panose="020B0604020202020204" pitchFamily="34" charset="0"/>
              </a:rPr>
              <a:t>   at t</a:t>
            </a:r>
            <a:r>
              <a:rPr lang="en-GB" sz="2400" dirty="0">
                <a:latin typeface="Arial" panose="020B0604020202020204" pitchFamily="34" charset="0"/>
                <a:cs typeface="Arial" panose="020B0604020202020204" pitchFamily="34" charset="0"/>
              </a:rPr>
              <a:t>he variance due to differences in Breeding Values,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6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p:txBody>
      </p:sp>
      <p:graphicFrame>
        <p:nvGraphicFramePr>
          <p:cNvPr id="12" name="Object 11"/>
          <p:cNvGraphicFramePr>
            <a:graphicFrameLocks noChangeAspect="1"/>
          </p:cNvGraphicFramePr>
          <p:nvPr>
            <p:extLst>
              <p:ext uri="{D42A27DB-BD31-4B8C-83A1-F6EECF244321}">
                <p14:modId xmlns:p14="http://schemas.microsoft.com/office/powerpoint/2010/main" val="398389175"/>
              </p:ext>
            </p:extLst>
          </p:nvPr>
        </p:nvGraphicFramePr>
        <p:xfrm>
          <a:off x="7264783" y="132590"/>
          <a:ext cx="4768850" cy="6562725"/>
        </p:xfrm>
        <a:graphic>
          <a:graphicData uri="http://schemas.openxmlformats.org/presentationml/2006/ole">
            <mc:AlternateContent xmlns:mc="http://schemas.openxmlformats.org/markup-compatibility/2006">
              <mc:Choice xmlns:v="urn:schemas-microsoft-com:vml" Requires="v">
                <p:oleObj spid="_x0000_s14283" name="Document" r:id="rId5" imgW="5960676" imgH="8201284" progId="Word.Document.12">
                  <p:link updateAutomatic="1"/>
                </p:oleObj>
              </mc:Choice>
              <mc:Fallback>
                <p:oleObj name="Document" r:id="rId5" imgW="5960676" imgH="8201284" progId="Word.Document.12">
                  <p:link updateAutomatic="1"/>
                  <p:pic>
                    <p:nvPicPr>
                      <p:cNvPr id="0" name=""/>
                      <p:cNvPicPr/>
                      <p:nvPr/>
                    </p:nvPicPr>
                    <p:blipFill>
                      <a:blip r:embed="rId6"/>
                      <a:stretch>
                        <a:fillRect/>
                      </a:stretch>
                    </p:blipFill>
                    <p:spPr>
                      <a:xfrm>
                        <a:off x="7264783" y="132590"/>
                        <a:ext cx="4768850" cy="6562725"/>
                      </a:xfrm>
                      <a:prstGeom prst="rect">
                        <a:avLst/>
                      </a:prstGeom>
                      <a:solidFill>
                        <a:schemeClr val="bg1"/>
                      </a:solidFill>
                    </p:spPr>
                  </p:pic>
                </p:oleObj>
              </mc:Fallback>
            </mc:AlternateContent>
          </a:graphicData>
        </a:graphic>
      </p:graphicFrame>
      <p:sp>
        <p:nvSpPr>
          <p:cNvPr id="11" name="TextBox 10"/>
          <p:cNvSpPr txBox="1"/>
          <p:nvPr/>
        </p:nvSpPr>
        <p:spPr>
          <a:xfrm>
            <a:off x="56571" y="4698993"/>
            <a:ext cx="6996543" cy="203132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probability that parent 1 actually contributed allele A1 (along with its impact on phenotype) is p; and for allele A2 it is q, </a:t>
            </a:r>
            <a:r>
              <a:rPr lang="en-GB" dirty="0" err="1">
                <a:latin typeface="Arial" panose="020B0604020202020204" pitchFamily="34" charset="0"/>
                <a:cs typeface="Arial" panose="020B0604020202020204" pitchFamily="34" charset="0"/>
              </a:rPr>
              <a:t>irrespec-tive</a:t>
            </a:r>
            <a:r>
              <a:rPr lang="en-GB" dirty="0">
                <a:latin typeface="Arial" panose="020B0604020202020204" pitchFamily="34" charset="0"/>
                <a:cs typeface="Arial" panose="020B0604020202020204" pitchFamily="34" charset="0"/>
              </a:rPr>
              <a:t> of the other parent‘s contribution (A1 or A2). See example in the table here with p=0.75. Note that in case of HWE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and parent 2 alleles are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uncorrelated</a:t>
            </a:r>
            <a:r>
              <a:rPr lang="en-GB" dirty="0">
                <a:latin typeface="Arial" panose="020B0604020202020204" pitchFamily="34" charset="0"/>
                <a:cs typeface="Arial" panose="020B0604020202020204" pitchFamily="34" charset="0"/>
              </a:rPr>
              <a:t>. If the population is at F=1, then it came from selfing of homozygous parents, then the </a:t>
            </a:r>
            <a:r>
              <a:rPr lang="en-GB" dirty="0">
                <a:solidFill>
                  <a:srgbClr val="C00000"/>
                </a:solidFill>
                <a:latin typeface="Arial" panose="020B0604020202020204" pitchFamily="34" charset="0"/>
                <a:cs typeface="Arial" panose="020B0604020202020204" pitchFamily="34" charset="0"/>
              </a:rPr>
              <a:t>correlation</a:t>
            </a:r>
            <a:r>
              <a:rPr lang="en-GB" dirty="0">
                <a:latin typeface="Arial" panose="020B0604020202020204" pitchFamily="34" charset="0"/>
                <a:cs typeface="Arial" panose="020B0604020202020204" pitchFamily="34" charset="0"/>
              </a:rPr>
              <a:t> between alleles that came via female and male gamete is r=1.</a:t>
            </a:r>
          </a:p>
        </p:txBody>
      </p:sp>
      <p:sp>
        <p:nvSpPr>
          <p:cNvPr id="20" name="TextBox 19"/>
          <p:cNvSpPr txBox="1"/>
          <p:nvPr/>
        </p:nvSpPr>
        <p:spPr>
          <a:xfrm rot="21313383">
            <a:off x="5315527" y="3422073"/>
            <a:ext cx="173758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2400" dirty="0">
                <a:solidFill>
                  <a:schemeClr val="tx1">
                    <a:lumMod val="50000"/>
                    <a:lumOff val="50000"/>
                  </a:schemeClr>
                </a:solidFill>
                <a:latin typeface="Arial" panose="020B0604020202020204" pitchFamily="34" charset="0"/>
                <a:cs typeface="Arial" panose="020B0604020202020204" pitchFamily="34" charset="0"/>
              </a:rPr>
              <a:t>Given HWE: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r=0</a:t>
            </a:r>
          </a:p>
        </p:txBody>
      </p:sp>
      <p:sp>
        <p:nvSpPr>
          <p:cNvPr id="6" name="Textfeld 5"/>
          <p:cNvSpPr txBox="1"/>
          <p:nvPr/>
        </p:nvSpPr>
        <p:spPr>
          <a:xfrm>
            <a:off x="6523941" y="19799"/>
            <a:ext cx="529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23</a:t>
            </a:fld>
            <a:endParaRPr lang="en-GB"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C70DD60-E44F-47DB-B186-88EC6A5C4EE1}"/>
              </a:ext>
            </a:extLst>
          </p:cNvPr>
          <p:cNvPicPr>
            <a:picLocks noChangeAspect="1"/>
          </p:cNvPicPr>
          <p:nvPr/>
        </p:nvPicPr>
        <p:blipFill>
          <a:blip r:embed="rId7"/>
          <a:stretch>
            <a:fillRect/>
          </a:stretch>
        </p:blipFill>
        <p:spPr>
          <a:xfrm>
            <a:off x="4832478" y="1263641"/>
            <a:ext cx="2439770" cy="2052521"/>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AA0E3926-D72B-4AD3-B6D3-93A2EB9293D7}"/>
              </a:ext>
            </a:extLst>
          </p:cNvPr>
          <p:cNvSpPr txBox="1"/>
          <p:nvPr/>
        </p:nvSpPr>
        <p:spPr>
          <a:xfrm>
            <a:off x="4832478" y="994304"/>
            <a:ext cx="243230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 K Rada 2016</a:t>
            </a:r>
          </a:p>
        </p:txBody>
      </p:sp>
    </p:spTree>
    <p:extLst>
      <p:ext uri="{BB962C8B-B14F-4D97-AF65-F5344CB8AC3E}">
        <p14:creationId xmlns:p14="http://schemas.microsoft.com/office/powerpoint/2010/main" val="135746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Breeding Values’ variance: Realize that in HWE, pertinent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correlations are zero</a:t>
            </a:r>
            <a:r>
              <a:rPr lang="en-GB" sz="2400" dirty="0">
                <a:latin typeface="Arial" panose="020B0604020202020204" pitchFamily="34" charset="0"/>
                <a:cs typeface="Arial" panose="020B0604020202020204" pitchFamily="34" charset="0"/>
              </a:rPr>
              <a:t>.</a:t>
            </a:r>
            <a:endParaRPr lang="en-GB" sz="2400" dirty="0">
              <a:solidFill>
                <a:srgbClr val="C00000"/>
              </a:solidFill>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4155424532"/>
              </p:ext>
            </p:extLst>
          </p:nvPr>
        </p:nvGraphicFramePr>
        <p:xfrm>
          <a:off x="107415" y="636385"/>
          <a:ext cx="5357817" cy="6362775"/>
        </p:xfrm>
        <a:graphic>
          <a:graphicData uri="http://schemas.openxmlformats.org/presentationml/2006/ole">
            <mc:AlternateContent xmlns:mc="http://schemas.openxmlformats.org/markup-compatibility/2006">
              <mc:Choice xmlns:v="urn:schemas-microsoft-com:vml" Requires="v">
                <p:oleObj spid="_x0000_s24991" name="Document" r:id="rId3" imgW="5960676" imgH="7313534" progId="Word.Document.12">
                  <p:link updateAutomatic="1"/>
                </p:oleObj>
              </mc:Choice>
              <mc:Fallback>
                <p:oleObj name="Document" r:id="rId3" imgW="5960676" imgH="7313534" progId="Word.Document.12">
                  <p:link updateAutomatic="1"/>
                  <p:pic>
                    <p:nvPicPr>
                      <p:cNvPr id="0" name=""/>
                      <p:cNvPicPr/>
                      <p:nvPr/>
                    </p:nvPicPr>
                    <p:blipFill>
                      <a:blip r:embed="rId4"/>
                      <a:stretch>
                        <a:fillRect/>
                      </a:stretch>
                    </p:blipFill>
                    <p:spPr>
                      <a:xfrm>
                        <a:off x="107415" y="636385"/>
                        <a:ext cx="5357817" cy="6362775"/>
                      </a:xfrm>
                      <a:prstGeom prst="rect">
                        <a:avLst/>
                      </a:prstGeom>
                    </p:spPr>
                  </p:pic>
                </p:oleObj>
              </mc:Fallback>
            </mc:AlternateContent>
          </a:graphicData>
        </a:graphic>
      </p:graphicFrame>
      <p:sp>
        <p:nvSpPr>
          <p:cNvPr id="4" name="TextBox 3"/>
          <p:cNvSpPr txBox="1"/>
          <p:nvPr/>
        </p:nvSpPr>
        <p:spPr>
          <a:xfrm>
            <a:off x="2569633" y="839882"/>
            <a:ext cx="9543861"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you like, think of the 32 „parents 1“ as the 32 mothers of the symbolized (‚random-mated‘) genotypes (individuals) here.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Note that the 32 individuals are in perfect HWE for the focal locus (p=0.75). </a:t>
            </a:r>
          </a:p>
          <a:p>
            <a:r>
              <a:rPr lang="en-GB" dirty="0">
                <a:latin typeface="Arial" panose="020B0604020202020204" pitchFamily="34" charset="0"/>
                <a:cs typeface="Arial" panose="020B0604020202020204" pitchFamily="34" charset="0"/>
              </a:rPr>
              <a:t>The allele inherited by parent 1 is in p=75% of the cases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and in q=25% of the cases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HWE frequencies of genotypes, the contributions of the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inherited allele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are </a:t>
            </a:r>
            <a:r>
              <a:rPr lang="en-GB" dirty="0">
                <a:solidFill>
                  <a:srgbClr val="FF0000"/>
                </a:solidFill>
                <a:latin typeface="Arial" panose="020B0604020202020204" pitchFamily="34" charset="0"/>
                <a:cs typeface="Arial" panose="020B0604020202020204" pitchFamily="34" charset="0"/>
              </a:rPr>
              <a:t>zero-correlated</a:t>
            </a:r>
            <a:r>
              <a:rPr lang="en-GB" dirty="0">
                <a:latin typeface="Arial" panose="020B0604020202020204" pitchFamily="34" charset="0"/>
                <a:cs typeface="Arial" panose="020B0604020202020204" pitchFamily="34" charset="0"/>
              </a:rPr>
              <a:t> with the contribution of the parent-2 inherited allele. They simply add up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of the HWE genotypes as </a:t>
            </a:r>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A </a:t>
            </a:r>
            <a:r>
              <a:rPr lang="en-GB" sz="2400" dirty="0">
                <a:latin typeface="Arial" panose="020B0604020202020204" pitchFamily="34" charset="0"/>
                <a:cs typeface="Arial" panose="020B0604020202020204" pitchFamily="34" charset="0"/>
              </a:rPr>
              <a:t>= σ²</a:t>
            </a:r>
            <a:r>
              <a:rPr lang="en-GB" sz="2400" baseline="-25000" dirty="0">
                <a:latin typeface="Arial" panose="020B0604020202020204" pitchFamily="34" charset="0"/>
                <a:cs typeface="Arial" panose="020B0604020202020204" pitchFamily="34" charset="0"/>
              </a:rPr>
              <a:t>α'  </a:t>
            </a:r>
            <a:r>
              <a:rPr lang="en-GB" sz="2400" dirty="0">
                <a:latin typeface="Arial" panose="020B0604020202020204" pitchFamily="34" charset="0"/>
                <a:cs typeface="Arial" panose="020B0604020202020204" pitchFamily="34" charset="0"/>
              </a:rPr>
              <a:t>+  σ²</a:t>
            </a:r>
            <a:r>
              <a:rPr lang="en-GB" sz="2400" baseline="-25000" dirty="0">
                <a:latin typeface="Arial" panose="020B0604020202020204" pitchFamily="34" charset="0"/>
                <a:cs typeface="Arial" panose="020B0604020202020204" pitchFamily="34" charset="0"/>
              </a:rPr>
              <a:t>α'</a:t>
            </a:r>
            <a:r>
              <a:rPr lang="en-GB" sz="2400" baseline="-25000" dirty="0">
                <a:solidFill>
                  <a:prstClr val="black"/>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-contributed allele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occurs in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A1 genotypes with probability p², and in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A2 genotypes with </a:t>
            </a:r>
            <a:r>
              <a:rPr lang="en-GB" dirty="0" err="1">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 Note: p² + </a:t>
            </a:r>
            <a:r>
              <a:rPr lang="en-GB" dirty="0" err="1">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 = p. As stated above, p is the general probability for a genotype of receiving from </a:t>
            </a:r>
            <a:r>
              <a:rPr lang="en-GB" dirty="0">
                <a:solidFill>
                  <a:srgbClr val="0000FF"/>
                </a:solidFill>
                <a:latin typeface="Arial" panose="020B0604020202020204" pitchFamily="34" charset="0"/>
                <a:cs typeface="Arial" panose="020B0604020202020204" pitchFamily="34" charset="0"/>
              </a:rPr>
              <a:t>parent 1 </a:t>
            </a:r>
            <a:r>
              <a:rPr lang="en-GB" dirty="0">
                <a:latin typeface="Arial" panose="020B0604020202020204" pitchFamily="34" charset="0"/>
                <a:cs typeface="Arial" panose="020B0604020202020204" pitchFamily="34" charset="0"/>
              </a:rPr>
              <a:t>allele the allele </a:t>
            </a:r>
            <a:r>
              <a:rPr lang="en-GB" dirty="0">
                <a:solidFill>
                  <a:srgbClr val="0000FF"/>
                </a:solidFill>
                <a:latin typeface="Arial" panose="020B0604020202020204" pitchFamily="34" charset="0"/>
                <a:cs typeface="Arial" panose="020B0604020202020204" pitchFamily="34" charset="0"/>
              </a:rPr>
              <a:t>A1</a:t>
            </a:r>
            <a:r>
              <a:rPr lang="en-GB" dirty="0">
                <a:latin typeface="Arial" panose="020B0604020202020204" pitchFamily="34" charset="0"/>
                <a:cs typeface="Arial" panose="020B0604020202020204" pitchFamily="34" charset="0"/>
              </a:rPr>
              <a:t>. Anyway, it contributes </a:t>
            </a:r>
            <a:r>
              <a:rPr lang="en-GB" dirty="0">
                <a:solidFill>
                  <a:srgbClr val="0000FF"/>
                </a:solidFill>
                <a:latin typeface="Arial" panose="020B0604020202020204" pitchFamily="34" charset="0"/>
                <a:cs typeface="Arial" panose="020B0604020202020204" pitchFamily="34" charset="0"/>
              </a:rPr>
              <a:t>α</a:t>
            </a:r>
            <a:r>
              <a:rPr lang="en-GB" baseline="-25000"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Probability ► p	Effect ► α</a:t>
            </a:r>
            <a:r>
              <a:rPr lang="en-GB" baseline="-25000" dirty="0">
                <a:solidFill>
                  <a:srgbClr val="0000FF"/>
                </a:solidFill>
                <a:latin typeface="Arial" panose="020B0604020202020204" pitchFamily="34" charset="0"/>
                <a:cs typeface="Arial" panose="020B0604020202020204" pitchFamily="34" charset="0"/>
              </a:rPr>
              <a:t>1</a:t>
            </a:r>
            <a:r>
              <a:rPr lang="en-GB" dirty="0">
                <a:solidFill>
                  <a:srgbClr val="0000FF"/>
                </a:solidFill>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And q is the probability of receiving the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allele as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In these cases its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A1 heterozygotes occur with frequency </a:t>
            </a:r>
            <a:r>
              <a:rPr lang="en-GB" dirty="0" err="1">
                <a:latin typeface="Arial" panose="020B0604020202020204" pitchFamily="34" charset="0"/>
                <a:cs typeface="Arial" panose="020B0604020202020204" pitchFamily="34" charset="0"/>
              </a:rPr>
              <a:t>pq</a:t>
            </a:r>
            <a:r>
              <a:rPr lang="en-GB" dirty="0">
                <a:latin typeface="Arial" panose="020B0604020202020204" pitchFamily="34" charset="0"/>
                <a:cs typeface="Arial" panose="020B0604020202020204" pitchFamily="34" charset="0"/>
              </a:rPr>
              <a:t>; the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A2 homozygotes are rare (q²).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Now,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contributed along with </a:t>
            </a:r>
            <a:r>
              <a:rPr lang="en-GB" dirty="0">
                <a:solidFill>
                  <a:srgbClr val="0000FF"/>
                </a:solidFill>
                <a:latin typeface="Arial" panose="020B0604020202020204" pitchFamily="34" charset="0"/>
                <a:cs typeface="Arial" panose="020B0604020202020204" pitchFamily="34" charset="0"/>
              </a:rPr>
              <a:t>A2</a:t>
            </a:r>
            <a:r>
              <a:rPr lang="en-GB" dirty="0">
                <a:latin typeface="Arial" panose="020B0604020202020204" pitchFamily="34" charset="0"/>
                <a:cs typeface="Arial" panose="020B0604020202020204" pitchFamily="34" charset="0"/>
              </a:rPr>
              <a:t> its average effect of </a:t>
            </a:r>
            <a:r>
              <a:rPr lang="en-GB" dirty="0">
                <a:solidFill>
                  <a:srgbClr val="0000FF"/>
                </a:solidFill>
                <a:latin typeface="Arial" panose="020B0604020202020204" pitchFamily="34" charset="0"/>
                <a:cs typeface="Arial" panose="020B0604020202020204" pitchFamily="34" charset="0"/>
              </a:rPr>
              <a:t>α</a:t>
            </a:r>
            <a:r>
              <a:rPr lang="en-GB" baseline="-25000"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t>
            </a:r>
          </a:p>
          <a:p>
            <a:r>
              <a:rPr lang="en-GB" dirty="0">
                <a:solidFill>
                  <a:srgbClr val="0000FF"/>
                </a:solidFill>
                <a:latin typeface="Arial" panose="020B0604020202020204" pitchFamily="34" charset="0"/>
                <a:cs typeface="Arial" panose="020B0604020202020204" pitchFamily="34" charset="0"/>
              </a:rPr>
              <a:t>Probability ► q  	Effect ► α</a:t>
            </a:r>
            <a:r>
              <a:rPr lang="en-GB" baseline="-25000" dirty="0">
                <a:solidFill>
                  <a:srgbClr val="0000FF"/>
                </a:solidFill>
                <a:latin typeface="Arial" panose="020B0604020202020204" pitchFamily="34" charset="0"/>
                <a:cs typeface="Arial" panose="020B0604020202020204" pitchFamily="34" charset="0"/>
              </a:rPr>
              <a:t>2</a:t>
            </a:r>
            <a:r>
              <a:rPr lang="en-GB" dirty="0">
                <a:solidFill>
                  <a:srgbClr val="0000FF"/>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6" name="Textfeld 5"/>
          <p:cNvSpPr txBox="1"/>
          <p:nvPr/>
        </p:nvSpPr>
        <p:spPr>
          <a:xfrm>
            <a:off x="11624734" y="6365560"/>
            <a:ext cx="529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2268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5"/>
          <p:cNvSpPr txBox="1"/>
          <p:nvPr/>
        </p:nvSpPr>
        <p:spPr>
          <a:xfrm>
            <a:off x="363156" y="1358313"/>
            <a:ext cx="11174055" cy="2677656"/>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We patiently found:   </a:t>
            </a: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Means are zero</a:t>
            </a:r>
            <a:r>
              <a:rPr lang="en-GB" sz="2400" dirty="0">
                <a:solidFill>
                  <a:schemeClr val="tx1">
                    <a:lumMod val="50000"/>
                    <a:lumOff val="50000"/>
                  </a:schemeClr>
                </a:solidFill>
                <a:latin typeface="Arial" panose="020B0604020202020204" pitchFamily="34" charset="0"/>
                <a:cs typeface="Arial" panose="020B0604020202020204" pitchFamily="34" charset="0"/>
              </a:rPr>
              <a:t>, </a:t>
            </a:r>
          </a:p>
          <a:p>
            <a:r>
              <a:rPr lang="en-GB" sz="2400" dirty="0">
                <a:solidFill>
                  <a:schemeClr val="tx1">
                    <a:lumMod val="50000"/>
                    <a:lumOff val="50000"/>
                  </a:schemeClr>
                </a:solidFill>
                <a:latin typeface="Arial" panose="020B0604020202020204" pitchFamily="34" charset="0"/>
                <a:cs typeface="Arial" panose="020B0604020202020204" pitchFamily="34" charset="0"/>
              </a:rPr>
              <a:t>so Algebra to calculate variances is simplified.</a:t>
            </a:r>
          </a:p>
          <a:p>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Correlations are zero</a:t>
            </a:r>
            <a:r>
              <a:rPr lang="en-GB" sz="2400" dirty="0">
                <a:solidFill>
                  <a:schemeClr val="tx1">
                    <a:lumMod val="50000"/>
                    <a:lumOff val="50000"/>
                  </a:schemeClr>
                </a:solidFill>
                <a:latin typeface="Arial" panose="020B0604020202020204" pitchFamily="34" charset="0"/>
                <a:cs typeface="Arial" panose="020B0604020202020204" pitchFamily="34" charset="0"/>
              </a:rPr>
              <a:t>, </a:t>
            </a:r>
          </a:p>
          <a:p>
            <a:r>
              <a:rPr lang="en-GB" sz="2400" dirty="0">
                <a:solidFill>
                  <a:schemeClr val="tx1">
                    <a:lumMod val="50000"/>
                    <a:lumOff val="50000"/>
                  </a:schemeClr>
                </a:solidFill>
                <a:latin typeface="Arial" panose="020B0604020202020204" pitchFamily="34" charset="0"/>
                <a:cs typeface="Arial" panose="020B0604020202020204" pitchFamily="34" charset="0"/>
              </a:rPr>
              <a:t>so Algebra to sum up variances is simplified (see below).</a:t>
            </a:r>
          </a:p>
        </p:txBody>
      </p:sp>
      <p:sp>
        <p:nvSpPr>
          <p:cNvPr id="5" name="Textfeld 5">
            <a:extLst>
              <a:ext uri="{FF2B5EF4-FFF2-40B4-BE49-F238E27FC236}">
                <a16:creationId xmlns:a16="http://schemas.microsoft.com/office/drawing/2014/main" id="{DB598B68-B3C9-472F-9178-A8A24A474D95}"/>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906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0040" y="49629"/>
            <a:ext cx="12053454" cy="4924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variance of Breeding Values,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6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for ‘</a:t>
            </a:r>
            <a:r>
              <a:rPr lang="en-GB" sz="2400" dirty="0">
                <a:solidFill>
                  <a:srgbClr val="FF0000"/>
                </a:solidFill>
                <a:latin typeface="Arial" panose="020B0604020202020204" pitchFamily="34" charset="0"/>
                <a:cs typeface="Arial" panose="020B0604020202020204" pitchFamily="34" charset="0"/>
              </a:rPr>
              <a:t>they simply add up</a:t>
            </a:r>
            <a:r>
              <a:rPr lang="en-GB" sz="2400" dirty="0">
                <a:solidFill>
                  <a:schemeClr val="tx1">
                    <a:lumMod val="50000"/>
                    <a:lumOff val="50000"/>
                  </a:schemeClr>
                </a:solidFill>
                <a:latin typeface="Arial" panose="020B0604020202020204" pitchFamily="34" charset="0"/>
                <a:cs typeface="Arial" panose="020B0604020202020204" pitchFamily="34" charset="0"/>
              </a:rPr>
              <a:t>’  ... see a bit later</a:t>
            </a:r>
            <a:r>
              <a:rPr lang="en-GB" sz="2400" dirty="0">
                <a:latin typeface="Arial" panose="020B0604020202020204" pitchFamily="34" charset="0"/>
                <a:cs typeface="Arial" panose="020B0604020202020204" pitchFamily="34" charset="0"/>
              </a:rPr>
              <a:t>) </a:t>
            </a:r>
          </a:p>
        </p:txBody>
      </p:sp>
      <p:pic>
        <p:nvPicPr>
          <p:cNvPr id="3" name="Picture 2"/>
          <p:cNvPicPr>
            <a:picLocks noChangeAspect="1"/>
          </p:cNvPicPr>
          <p:nvPr/>
        </p:nvPicPr>
        <p:blipFill>
          <a:blip r:embed="rId2"/>
          <a:stretch>
            <a:fillRect/>
          </a:stretch>
        </p:blipFill>
        <p:spPr>
          <a:xfrm>
            <a:off x="60040" y="706244"/>
            <a:ext cx="6480000" cy="4429486"/>
          </a:xfrm>
          <a:prstGeom prst="rect">
            <a:avLst/>
          </a:prstGeom>
          <a:noFill/>
          <a:effectLst>
            <a:outerShdw blurRad="50800" dist="38100" dir="2700000" algn="tl" rotWithShape="0">
              <a:prstClr val="black">
                <a:alpha val="40000"/>
              </a:prstClr>
            </a:outerShdw>
          </a:effectLst>
        </p:spPr>
      </p:pic>
      <p:sp>
        <p:nvSpPr>
          <p:cNvPr id="4" name="TextBox 3"/>
          <p:cNvSpPr txBox="1"/>
          <p:nvPr/>
        </p:nvSpPr>
        <p:spPr>
          <a:xfrm>
            <a:off x="6701883" y="671909"/>
            <a:ext cx="5411611" cy="44627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a:r>
              <a:rPr lang="en-GB" dirty="0">
                <a:solidFill>
                  <a:srgbClr val="0000FF"/>
                </a:solidFill>
                <a:latin typeface="Arial" panose="020B0604020202020204" pitchFamily="34" charset="0"/>
                <a:cs typeface="Arial" panose="020B0604020202020204" pitchFamily="34" charset="0"/>
              </a:rPr>
              <a:t>Probability ► p	Effect ► α</a:t>
            </a:r>
            <a:r>
              <a:rPr lang="en-GB" baseline="-25000" dirty="0">
                <a:solidFill>
                  <a:srgbClr val="0000FF"/>
                </a:solidFill>
                <a:latin typeface="Arial" panose="020B0604020202020204" pitchFamily="34" charset="0"/>
                <a:cs typeface="Arial" panose="020B0604020202020204" pitchFamily="34" charset="0"/>
              </a:rPr>
              <a:t>1</a:t>
            </a:r>
            <a:r>
              <a:rPr lang="en-GB" dirty="0">
                <a:solidFill>
                  <a:srgbClr val="0000FF"/>
                </a:solidFill>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Probability ► q  	Effect ► α</a:t>
            </a:r>
            <a:r>
              <a:rPr lang="en-GB" baseline="-25000" dirty="0">
                <a:solidFill>
                  <a:srgbClr val="0000FF"/>
                </a:solidFill>
                <a:latin typeface="Arial" panose="020B0604020202020204" pitchFamily="34" charset="0"/>
                <a:cs typeface="Arial" panose="020B0604020202020204" pitchFamily="34" charset="0"/>
              </a:rPr>
              <a:t>2</a:t>
            </a:r>
            <a:r>
              <a:rPr lang="en-GB" dirty="0">
                <a:solidFill>
                  <a:srgbClr val="0000FF"/>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See (left) the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contributed allele-effect written as </a:t>
            </a:r>
            <a:r>
              <a:rPr lang="en-GB" dirty="0">
                <a:solidFill>
                  <a:srgbClr val="0000FF"/>
                </a:solidFill>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 =p </a:t>
            </a:r>
            <a:r>
              <a:rPr lang="en-GB" dirty="0">
                <a:solidFill>
                  <a:srgbClr val="0000FF"/>
                </a:solidFill>
                <a:latin typeface="Arial" panose="020B0604020202020204" pitchFamily="34" charset="0"/>
                <a:cs typeface="Arial" panose="020B0604020202020204" pitchFamily="34" charset="0"/>
              </a:rPr>
              <a:t>α</a:t>
            </a:r>
            <a:r>
              <a:rPr lang="en-GB" baseline="-25000"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+q</a:t>
            </a:r>
            <a:r>
              <a:rPr lang="en-GB" dirty="0">
                <a:solidFill>
                  <a:srgbClr val="0000FF"/>
                </a:solidFill>
                <a:latin typeface="Arial" panose="020B0604020202020204" pitchFamily="34" charset="0"/>
                <a:cs typeface="Arial" panose="020B0604020202020204" pitchFamily="34" charset="0"/>
              </a:rPr>
              <a:t> α</a:t>
            </a:r>
            <a:r>
              <a:rPr lang="en-GB" baseline="-25000" dirty="0">
                <a:solidFill>
                  <a:srgbClr val="0000FF"/>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The additive variance, caused by the </a:t>
            </a:r>
            <a:r>
              <a:rPr lang="en-GB" dirty="0">
                <a:solidFill>
                  <a:srgbClr val="0000FF"/>
                </a:solidFill>
                <a:latin typeface="Arial" panose="020B0604020202020204" pitchFamily="34" charset="0"/>
                <a:cs typeface="Arial" panose="020B0604020202020204" pitchFamily="34" charset="0"/>
              </a:rPr>
              <a:t>parent 1 </a:t>
            </a:r>
            <a:r>
              <a:rPr lang="en-GB" dirty="0">
                <a:latin typeface="Arial" panose="020B0604020202020204" pitchFamily="34" charset="0"/>
                <a:cs typeface="Arial" panose="020B0604020202020204" pitchFamily="34" charset="0"/>
              </a:rPr>
              <a:t>contributed allele, is </a:t>
            </a:r>
          </a:p>
          <a:p>
            <a:r>
              <a:rPr lang="en-GB" sz="2000" dirty="0">
                <a:latin typeface="Arial" panose="020B0604020202020204" pitchFamily="34" charset="0"/>
                <a:cs typeface="Arial" panose="020B0604020202020204" pitchFamily="34" charset="0"/>
              </a:rPr>
              <a:t>σ²</a:t>
            </a:r>
            <a:r>
              <a:rPr lang="en-GB" sz="2000" baseline="-25000" dirty="0">
                <a:latin typeface="Arial" panose="020B0604020202020204" pitchFamily="34" charset="0"/>
                <a:cs typeface="Arial" panose="020B0604020202020204" pitchFamily="34" charset="0"/>
              </a:rPr>
              <a:t>α' </a:t>
            </a:r>
            <a:r>
              <a:rPr lang="en-GB" sz="2000" dirty="0">
                <a:latin typeface="Arial" panose="020B0604020202020204" pitchFamily="34" charset="0"/>
                <a:cs typeface="Arial" panose="020B0604020202020204" pitchFamily="34" charset="0"/>
              </a:rPr>
              <a:t>=p (</a:t>
            </a:r>
            <a:r>
              <a:rPr lang="en-GB" sz="2000" dirty="0">
                <a:solidFill>
                  <a:srgbClr val="0000FF"/>
                </a:solidFill>
                <a:latin typeface="Arial" panose="020B0604020202020204" pitchFamily="34" charset="0"/>
                <a:cs typeface="Arial" panose="020B0604020202020204" pitchFamily="34" charset="0"/>
              </a:rPr>
              <a:t>α</a:t>
            </a:r>
            <a:r>
              <a:rPr lang="en-GB" sz="2000" baseline="-25000" dirty="0">
                <a:solidFill>
                  <a:srgbClr val="0000FF"/>
                </a:solidFill>
                <a:latin typeface="Arial" panose="020B0604020202020204" pitchFamily="34" charset="0"/>
                <a:cs typeface="Arial" panose="020B0604020202020204" pitchFamily="34" charset="0"/>
              </a:rPr>
              <a:t>1</a:t>
            </a:r>
            <a:r>
              <a:rPr lang="en-GB" sz="2000" dirty="0">
                <a:latin typeface="Arial" panose="020B0604020202020204" pitchFamily="34" charset="0"/>
                <a:cs typeface="Arial" panose="020B0604020202020204" pitchFamily="34" charset="0"/>
              </a:rPr>
              <a:t>)²  + q (</a:t>
            </a:r>
            <a:r>
              <a:rPr lang="en-GB" sz="2000" dirty="0">
                <a:solidFill>
                  <a:srgbClr val="0000FF"/>
                </a:solidFill>
                <a:latin typeface="Arial" panose="020B0604020202020204" pitchFamily="34" charset="0"/>
                <a:cs typeface="Arial" panose="020B0604020202020204" pitchFamily="34" charset="0"/>
              </a:rPr>
              <a:t>α</a:t>
            </a:r>
            <a:r>
              <a:rPr lang="en-GB" sz="2000" baseline="-25000" dirty="0">
                <a:solidFill>
                  <a:srgbClr val="0000FF"/>
                </a:solidFill>
                <a:latin typeface="Arial" panose="020B0604020202020204" pitchFamily="34" charset="0"/>
                <a:cs typeface="Arial" panose="020B0604020202020204" pitchFamily="34" charset="0"/>
              </a:rPr>
              <a:t>2</a:t>
            </a:r>
            <a:r>
              <a:rPr lang="en-GB" sz="2000" dirty="0">
                <a:latin typeface="Arial" panose="020B0604020202020204" pitchFamily="34" charset="0"/>
                <a:cs typeface="Arial" panose="020B0604020202020204" pitchFamily="34" charset="0"/>
              </a:rPr>
              <a:t>)² </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For symmetry reasons, σ²</a:t>
            </a:r>
            <a:r>
              <a:rPr lang="en-GB" baseline="-25000" dirty="0">
                <a:latin typeface="Arial" panose="020B0604020202020204" pitchFamily="34" charset="0"/>
                <a:cs typeface="Arial" panose="020B0604020202020204" pitchFamily="34" charset="0"/>
              </a:rPr>
              <a:t>α</a:t>
            </a:r>
            <a:r>
              <a:rPr lang="en-GB" b="1" baseline="-25000" dirty="0">
                <a:latin typeface="Arial" panose="020B0604020202020204" pitchFamily="34" charset="0"/>
                <a:cs typeface="Arial" panose="020B0604020202020204" pitchFamily="34" charset="0"/>
              </a:rPr>
              <a:t>'</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α</a:t>
            </a:r>
            <a:r>
              <a:rPr lang="en-GB" b="1" baseline="-25000" dirty="0">
                <a:latin typeface="Arial" panose="020B0604020202020204" pitchFamily="34" charset="0"/>
                <a:cs typeface="Arial" panose="020B0604020202020204" pitchFamily="34" charset="0"/>
              </a:rPr>
              <a:t>'' </a:t>
            </a:r>
            <a:r>
              <a:rPr lang="en-GB" baseline="-25000" dirty="0">
                <a:latin typeface="Arial" panose="020B0604020202020204" pitchFamily="34" charset="0"/>
                <a:cs typeface="Arial" panose="020B0604020202020204" pitchFamily="34" charset="0"/>
              </a:rPr>
              <a:t>      </a:t>
            </a:r>
            <a:br>
              <a:rPr lang="en-GB" baseline="-250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A </a:t>
            </a:r>
            <a:r>
              <a:rPr lang="en-GB" sz="2400" dirty="0">
                <a:latin typeface="Arial" panose="020B0604020202020204" pitchFamily="34" charset="0"/>
                <a:cs typeface="Arial" panose="020B0604020202020204" pitchFamily="34" charset="0"/>
              </a:rPr>
              <a:t>= σ²</a:t>
            </a:r>
            <a:r>
              <a:rPr lang="en-GB" sz="2400" baseline="-25000" dirty="0">
                <a:latin typeface="Arial" panose="020B0604020202020204" pitchFamily="34" charset="0"/>
                <a:cs typeface="Arial" panose="020B0604020202020204" pitchFamily="34" charset="0"/>
              </a:rPr>
              <a:t>α'  </a:t>
            </a:r>
            <a:r>
              <a:rPr lang="en-GB" sz="2400" dirty="0">
                <a:latin typeface="Arial" panose="020B0604020202020204" pitchFamily="34" charset="0"/>
                <a:cs typeface="Arial" panose="020B0604020202020204" pitchFamily="34" charset="0"/>
              </a:rPr>
              <a:t>+  σ²</a:t>
            </a:r>
            <a:r>
              <a:rPr lang="en-GB" sz="2400" baseline="-25000" dirty="0">
                <a:latin typeface="Arial" panose="020B0604020202020204" pitchFamily="34" charset="0"/>
                <a:cs typeface="Arial" panose="020B0604020202020204" pitchFamily="34" charset="0"/>
              </a:rPr>
              <a:t>α''</a:t>
            </a:r>
            <a:endParaRPr lang="en-GB" sz="2400" baseline="-25000" dirty="0">
              <a:solidFill>
                <a:prstClr val="black"/>
              </a:solidFill>
              <a:latin typeface="Arial" panose="020B0604020202020204" pitchFamily="34" charset="0"/>
              <a:cs typeface="Arial" panose="020B0604020202020204" pitchFamily="34" charset="0"/>
            </a:endParaRPr>
          </a:p>
          <a:p>
            <a:endParaRPr lang="en-GB" baseline="-25000" dirty="0">
              <a:solidFill>
                <a:prstClr val="black"/>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Again: With HWE frequencies of genotypes, the contributions of the </a:t>
            </a:r>
            <a:r>
              <a:rPr lang="en-GB" dirty="0">
                <a:solidFill>
                  <a:srgbClr val="0000FF"/>
                </a:solidFill>
                <a:latin typeface="Arial" panose="020B0604020202020204" pitchFamily="34" charset="0"/>
                <a:cs typeface="Arial" panose="020B0604020202020204" pitchFamily="34" charset="0"/>
              </a:rPr>
              <a:t>parent 1</a:t>
            </a:r>
            <a:r>
              <a:rPr lang="en-GB" dirty="0">
                <a:latin typeface="Arial" panose="020B0604020202020204" pitchFamily="34" charset="0"/>
                <a:cs typeface="Arial" panose="020B0604020202020204" pitchFamily="34" charset="0"/>
              </a:rPr>
              <a:t> inherited allele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are uncorrelated from the contribution of the parent-2  inherited allele; therefore, </a:t>
            </a:r>
            <a:r>
              <a:rPr lang="en-GB" dirty="0">
                <a:solidFill>
                  <a:srgbClr val="FF0000"/>
                </a:solidFill>
                <a:latin typeface="Arial" panose="020B0604020202020204" pitchFamily="34" charset="0"/>
                <a:cs typeface="Arial" panose="020B0604020202020204" pitchFamily="34" charset="0"/>
              </a:rPr>
              <a:t>they simply add up </a:t>
            </a:r>
            <a:r>
              <a:rPr lang="en-GB" dirty="0">
                <a:latin typeface="Arial" panose="020B0604020202020204" pitchFamily="34" charset="0"/>
                <a:cs typeface="Arial" panose="020B0604020202020204" pitchFamily="34" charset="0"/>
              </a:rPr>
              <a:t>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of the HWE genotypes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(σ²</a:t>
            </a:r>
            <a:r>
              <a:rPr lang="en-GB" baseline="-25000" dirty="0">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α'  </a:t>
            </a:r>
            <a:r>
              <a:rPr lang="en-GB" dirty="0">
                <a:solidFill>
                  <a:srgbClr val="FF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a:t>
            </a:r>
          </a:p>
        </p:txBody>
      </p:sp>
      <p:sp>
        <p:nvSpPr>
          <p:cNvPr id="5" name="TextBox 4"/>
          <p:cNvSpPr txBox="1"/>
          <p:nvPr/>
        </p:nvSpPr>
        <p:spPr>
          <a:xfrm>
            <a:off x="60041" y="5635082"/>
            <a:ext cx="12093866" cy="73866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sz="2400" dirty="0">
                <a:latin typeface="Arial" panose="020B0604020202020204" pitchFamily="34" charset="0"/>
                <a:cs typeface="Arial" panose="020B0604020202020204" pitchFamily="34" charset="0"/>
              </a:rPr>
              <a:t>= σ²</a:t>
            </a:r>
            <a:r>
              <a:rPr lang="en-GB" sz="2400" baseline="-25000" dirty="0">
                <a:latin typeface="Arial" panose="020B0604020202020204" pitchFamily="34" charset="0"/>
                <a:cs typeface="Arial" panose="020B0604020202020204" pitchFamily="34" charset="0"/>
              </a:rPr>
              <a:t>α'</a:t>
            </a:r>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α''</a:t>
            </a:r>
            <a:r>
              <a:rPr lang="en-GB" sz="2400" dirty="0">
                <a:latin typeface="Arial" panose="020B0604020202020204" pitchFamily="34" charset="0"/>
                <a:cs typeface="Arial" panose="020B0604020202020204" pitchFamily="34" charset="0"/>
              </a:rPr>
              <a:t> = 2∙σ²</a:t>
            </a:r>
            <a:r>
              <a:rPr lang="en-GB" sz="2400" baseline="-25000" dirty="0">
                <a:latin typeface="Arial" panose="020B0604020202020204" pitchFamily="34" charset="0"/>
                <a:cs typeface="Arial" panose="020B0604020202020204" pitchFamily="34" charset="0"/>
              </a:rPr>
              <a:t>α'  </a:t>
            </a:r>
            <a:r>
              <a:rPr lang="en-GB" sz="2400" dirty="0">
                <a:latin typeface="Arial" panose="020B0604020202020204" pitchFamily="34" charset="0"/>
                <a:cs typeface="Arial" panose="020B0604020202020204" pitchFamily="34" charset="0"/>
              </a:rPr>
              <a:t>=  2∙σ²</a:t>
            </a:r>
            <a:r>
              <a:rPr lang="en-GB" sz="2400" baseline="-25000" dirty="0">
                <a:latin typeface="Arial" panose="020B0604020202020204" pitchFamily="34" charset="0"/>
                <a:cs typeface="Arial" panose="020B0604020202020204" pitchFamily="34" charset="0"/>
              </a:rPr>
              <a:t>α‘‘ </a:t>
            </a:r>
            <a:r>
              <a:rPr lang="en-GB" sz="2400" dirty="0">
                <a:latin typeface="Arial" panose="020B0604020202020204" pitchFamily="34" charset="0"/>
                <a:cs typeface="Arial" panose="020B0604020202020204" pitchFamily="34" charset="0"/>
              </a:rPr>
              <a:t>= 2[p(α</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)² + q(α</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)²] = 2pq α²  = </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2pq </a:t>
            </a:r>
            <a:r>
              <a:rPr lang="en-GB" sz="2400" b="1" dirty="0">
                <a:solidFill>
                  <a:srgbClr val="66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 (p-q)d</a:t>
            </a:r>
            <a:r>
              <a:rPr lang="en-GB" sz="2400" b="1" dirty="0">
                <a:solidFill>
                  <a:srgbClr val="66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 = σ²</a:t>
            </a:r>
            <a:r>
              <a:rPr lang="en-GB"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i="1" dirty="0">
                <a:solidFill>
                  <a:schemeClr val="tx1">
                    <a:lumMod val="50000"/>
                    <a:lumOff val="50000"/>
                  </a:schemeClr>
                </a:solidFill>
                <a:latin typeface="Arial" panose="020B0604020202020204" pitchFamily="34" charset="0"/>
                <a:cs typeface="Arial" panose="020B0604020202020204" pitchFamily="34" charset="0"/>
              </a:rPr>
              <a:t>Memento</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6600FF"/>
                </a:solidFill>
                <a:latin typeface="Arial" panose="020B0604020202020204" pitchFamily="34" charset="0"/>
                <a:cs typeface="Arial" panose="020B0604020202020204" pitchFamily="34" charset="0"/>
              </a:rPr>
              <a:t>α</a:t>
            </a:r>
            <a:r>
              <a:rPr lang="en-GB" dirty="0">
                <a:solidFill>
                  <a:schemeClr val="tx1">
                    <a:lumMod val="50000"/>
                    <a:lumOff val="50000"/>
                  </a:schemeClr>
                </a:solidFill>
                <a:latin typeface="Arial" panose="020B0604020202020204" pitchFamily="34" charset="0"/>
                <a:cs typeface="Arial" panose="020B0604020202020204" pitchFamily="34" charset="0"/>
              </a:rPr>
              <a:t>=α</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-α</a:t>
            </a:r>
            <a:r>
              <a:rPr lang="en-GB" baseline="-25000" dirty="0">
                <a:solidFill>
                  <a:schemeClr val="tx1">
                    <a:lumMod val="50000"/>
                    <a:lumOff val="50000"/>
                  </a:schemeClr>
                </a:solidFill>
                <a:latin typeface="Arial" panose="020B0604020202020204" pitchFamily="34" charset="0"/>
                <a:cs typeface="Arial" panose="020B0604020202020204" pitchFamily="34" charset="0"/>
              </a:rPr>
              <a:t>2</a:t>
            </a:r>
          </a:p>
        </p:txBody>
      </p:sp>
      <p:sp>
        <p:nvSpPr>
          <p:cNvPr id="7" name="Rounded Rectangle 6"/>
          <p:cNvSpPr/>
          <p:nvPr/>
        </p:nvSpPr>
        <p:spPr>
          <a:xfrm>
            <a:off x="1524000" y="2105891"/>
            <a:ext cx="3722255" cy="568036"/>
          </a:xfrm>
          <a:prstGeom prst="round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110837" y="4577501"/>
            <a:ext cx="1971963" cy="568036"/>
          </a:xfrm>
          <a:prstGeom prst="roundRect">
            <a:avLst/>
          </a:prstGeom>
          <a:noFill/>
          <a:ln>
            <a:solidFill>
              <a:srgbClr val="CC009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feld 5"/>
          <p:cNvSpPr txBox="1"/>
          <p:nvPr/>
        </p:nvSpPr>
        <p:spPr>
          <a:xfrm>
            <a:off x="11624734" y="6365560"/>
            <a:ext cx="529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26</a:t>
            </a:fld>
            <a:endParaRPr lang="en-GB" sz="24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a:stretch>
            <a:fillRect/>
          </a:stretch>
        </p:blipFill>
        <p:spPr>
          <a:xfrm rot="21098979">
            <a:off x="10342518" y="2368371"/>
            <a:ext cx="1535639" cy="779144"/>
          </a:xfrm>
          <a:prstGeom prst="rect">
            <a:avLst/>
          </a:prstGeom>
          <a:ln>
            <a:solidFill>
              <a:srgbClr val="0000FF"/>
            </a:solidFill>
          </a:ln>
          <a:effectLst>
            <a:outerShdw blurRad="50800" dist="38100" dir="2700000" algn="tl" rotWithShape="0">
              <a:prstClr val="black">
                <a:alpha val="40000"/>
              </a:prstClr>
            </a:outerShdw>
          </a:effectLst>
        </p:spPr>
      </p:pic>
      <p:sp>
        <p:nvSpPr>
          <p:cNvPr id="11" name="Rounded Rectangle 10"/>
          <p:cNvSpPr/>
          <p:nvPr/>
        </p:nvSpPr>
        <p:spPr>
          <a:xfrm>
            <a:off x="7112000" y="5605001"/>
            <a:ext cx="4563533" cy="568036"/>
          </a:xfrm>
          <a:prstGeom prst="round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Arrow Connector 7"/>
          <p:cNvCxnSpPr>
            <a:stCxn id="7" idx="2"/>
            <a:endCxn id="11" idx="0"/>
          </p:cNvCxnSpPr>
          <p:nvPr/>
        </p:nvCxnSpPr>
        <p:spPr>
          <a:xfrm>
            <a:off x="3385128" y="2673927"/>
            <a:ext cx="6008639" cy="2931074"/>
          </a:xfrm>
          <a:prstGeom prst="straightConnector1">
            <a:avLst/>
          </a:prstGeom>
          <a:ln w="127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42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9237133" y="190500"/>
            <a:ext cx="2844800"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Enjoy a moment of recovery and recreation … before we continue.</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This was, I think, anyway the only instance where I really ‚deduce‘ the Algebra that we use.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Normally, I just present the equations as give-away ;-)</a:t>
            </a:r>
          </a:p>
        </p:txBody>
      </p:sp>
      <p:sp>
        <p:nvSpPr>
          <p:cNvPr id="4" name="Textfeld 5"/>
          <p:cNvSpPr txBox="1"/>
          <p:nvPr/>
        </p:nvSpPr>
        <p:spPr>
          <a:xfrm>
            <a:off x="11527368" y="6352860"/>
            <a:ext cx="626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6342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5" name="Text Box 9"/>
          <p:cNvSpPr txBox="1">
            <a:spLocks noChangeArrowheads="1"/>
          </p:cNvSpPr>
          <p:nvPr/>
        </p:nvSpPr>
        <p:spPr bwMode="auto">
          <a:xfrm>
            <a:off x="135467" y="436033"/>
            <a:ext cx="11937999" cy="4031873"/>
          </a:xfrm>
          <a:prstGeom prst="rect">
            <a:avLst/>
          </a:prstGeom>
          <a:noFill/>
          <a:ln>
            <a:noFill/>
          </a:ln>
          <a:effectLst/>
        </p:spPr>
        <p:txBody>
          <a:bodyPr wrap="square">
            <a:spAutoFit/>
          </a:bodyPr>
          <a:lstStyle/>
          <a:p>
            <a:pPr>
              <a:spcBef>
                <a:spcPct val="50000"/>
              </a:spcBef>
            </a:pPr>
            <a:r>
              <a:rPr lang="en-GB" altLang="en-US" sz="6400" dirty="0">
                <a:solidFill>
                  <a:srgbClr val="0000FF"/>
                </a:solidFill>
                <a:latin typeface="Arial" charset="0"/>
                <a:cs typeface="Times New Roman" pitchFamily="18" charset="0"/>
              </a:rPr>
              <a:t>Variance of Breeding Values, </a:t>
            </a:r>
            <a:r>
              <a:rPr lang="en-GB" altLang="en-US" sz="6400" i="1" dirty="0">
                <a:solidFill>
                  <a:srgbClr val="0000FF"/>
                </a:solidFill>
                <a:latin typeface="Arial" charset="0"/>
                <a:cs typeface="Times New Roman" pitchFamily="18" charset="0"/>
              </a:rPr>
              <a:t>i.e.</a:t>
            </a:r>
            <a:r>
              <a:rPr lang="en-GB" altLang="en-US" sz="6400" dirty="0">
                <a:solidFill>
                  <a:srgbClr val="0000FF"/>
                </a:solidFill>
                <a:latin typeface="Arial" charset="0"/>
                <a:cs typeface="Times New Roman" pitchFamily="18" charset="0"/>
              </a:rPr>
              <a:t>  </a:t>
            </a:r>
            <a:b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b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	Additive Variance:</a:t>
            </a:r>
            <a:b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b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	σ²</a:t>
            </a:r>
            <a:r>
              <a:rPr lang="en-GB" altLang="en-US" sz="6400" baseline="-25000" dirty="0">
                <a:solidFill>
                  <a:srgbClr val="0000FF"/>
                </a:solidFill>
                <a:effectLst>
                  <a:outerShdw blurRad="38100" dist="38100" dir="2700000" algn="tl">
                    <a:srgbClr val="000000">
                      <a:alpha val="43137"/>
                    </a:srgbClr>
                  </a:outerShdw>
                </a:effectLst>
                <a:latin typeface="Arial" charset="0"/>
                <a:cs typeface="Times New Roman" pitchFamily="18" charset="0"/>
              </a:rPr>
              <a:t>A</a:t>
            </a: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 	= 2pq</a:t>
            </a:r>
            <a:r>
              <a:rPr lang="en-GB" altLang="en-US" sz="6400" dirty="0">
                <a:solidFill>
                  <a:srgbClr val="C00000"/>
                </a:solidFill>
                <a:effectLst>
                  <a:outerShdw blurRad="38100" dist="38100" dir="2700000" algn="tl">
                    <a:srgbClr val="000000">
                      <a:alpha val="43137"/>
                    </a:srgbClr>
                  </a:outerShdw>
                </a:effectLst>
                <a:latin typeface="Arial" charset="0"/>
                <a:cs typeface="Times New Roman" pitchFamily="18" charset="0"/>
              </a:rPr>
              <a:t>[</a:t>
            </a: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a-(p-q)d</a:t>
            </a:r>
            <a:r>
              <a:rPr lang="en-GB" altLang="en-US" sz="6400" dirty="0">
                <a:solidFill>
                  <a:srgbClr val="C00000"/>
                </a:solidFill>
                <a:effectLst>
                  <a:outerShdw blurRad="38100" dist="38100" dir="2700000" algn="tl">
                    <a:srgbClr val="000000">
                      <a:alpha val="43137"/>
                    </a:srgbClr>
                  </a:outerShdw>
                </a:effectLst>
                <a:latin typeface="Arial" charset="0"/>
                <a:cs typeface="Times New Roman" pitchFamily="18" charset="0"/>
              </a:rPr>
              <a:t>]</a:t>
            </a: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² </a:t>
            </a:r>
            <a:b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br>
            <a:r>
              <a:rPr lang="en-GB" altLang="en-US" sz="6400" dirty="0">
                <a:solidFill>
                  <a:srgbClr val="0000FF"/>
                </a:solidFill>
                <a:effectLst>
                  <a:outerShdw blurRad="38100" dist="38100" dir="2700000" algn="tl">
                    <a:srgbClr val="000000">
                      <a:alpha val="43137"/>
                    </a:srgbClr>
                  </a:outerShdw>
                </a:effectLst>
                <a:latin typeface="Arial" charset="0"/>
                <a:cs typeface="Times New Roman" pitchFamily="18" charset="0"/>
              </a:rPr>
              <a:t>      		</a:t>
            </a:r>
            <a:r>
              <a:rPr lang="en-GB" altLang="en-US" sz="6400" dirty="0">
                <a:solidFill>
                  <a:srgbClr val="0000FF"/>
                </a:solidFill>
                <a:latin typeface="Arial" charset="0"/>
                <a:cs typeface="Times New Roman" pitchFamily="18" charset="0"/>
              </a:rPr>
              <a:t>= 2pq </a:t>
            </a:r>
            <a:r>
              <a:rPr lang="en-GB" altLang="en-US" sz="6400" dirty="0">
                <a:solidFill>
                  <a:srgbClr val="C00000"/>
                </a:solidFill>
                <a:latin typeface="Arial" panose="020B0604020202020204" pitchFamily="34" charset="0"/>
                <a:cs typeface="Arial" panose="020B0604020202020204" pitchFamily="34" charset="0"/>
              </a:rPr>
              <a:t>α</a:t>
            </a:r>
            <a:r>
              <a:rPr lang="en-GB" altLang="en-US" sz="6400" dirty="0">
                <a:solidFill>
                  <a:srgbClr val="0000FF"/>
                </a:solidFill>
                <a:latin typeface="Arial" charset="0"/>
                <a:cs typeface="Times New Roman" pitchFamily="18" charset="0"/>
              </a:rPr>
              <a:t>²  </a:t>
            </a:r>
          </a:p>
        </p:txBody>
      </p:sp>
      <p:sp>
        <p:nvSpPr>
          <p:cNvPr id="6" name="TextBox 5"/>
          <p:cNvSpPr txBox="1"/>
          <p:nvPr/>
        </p:nvSpPr>
        <p:spPr>
          <a:xfrm>
            <a:off x="766233" y="4380916"/>
            <a:ext cx="10902211" cy="1569660"/>
          </a:xfrm>
          <a:prstGeom prst="rect">
            <a:avLst/>
          </a:prstGeom>
          <a:noFill/>
        </p:spPr>
        <p:txBody>
          <a:bodyPr wrap="square" rtlCol="0">
            <a:spAutoFit/>
          </a:bodyPr>
          <a:lstStyle/>
          <a:p>
            <a:r>
              <a:rPr lang="en-GB" sz="2400" dirty="0">
                <a:solidFill>
                  <a:schemeClr val="tx1">
                    <a:lumMod val="65000"/>
                    <a:lumOff val="35000"/>
                  </a:schemeClr>
                </a:solidFill>
                <a:latin typeface="Arial" panose="020B0604020202020204" pitchFamily="34" charset="0"/>
                <a:cs typeface="Arial" panose="020B0604020202020204" pitchFamily="34" charset="0"/>
              </a:rPr>
              <a:t>In case you just accept this equation and skip or postpone its derivation (given in the last few pages here), that is no problem at all. </a:t>
            </a:r>
            <a:r>
              <a:rPr lang="en-GB" sz="2400" dirty="0">
                <a:solidFill>
                  <a:schemeClr val="bg1">
                    <a:lumMod val="50000"/>
                  </a:schemeClr>
                </a:solidFill>
                <a:latin typeface="Arial" panose="020B0604020202020204" pitchFamily="34" charset="0"/>
                <a:cs typeface="Arial" panose="020B0604020202020204" pitchFamily="34" charset="0"/>
              </a:rPr>
              <a:t>As said, I will anyway refrain from really deriving-deducing the further (bit of) Algebra that is needed for Quantitative Genetics ;-) and Applied Genetics in Plant Breeding</a:t>
            </a:r>
            <a:r>
              <a:rPr lang="en-GB" sz="24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7" name="Textfeld 5">
            <a:extLst>
              <a:ext uri="{FF2B5EF4-FFF2-40B4-BE49-F238E27FC236}">
                <a16:creationId xmlns:a16="http://schemas.microsoft.com/office/drawing/2014/main" id="{450188D0-3265-45C7-A00E-990D1A4ACD82}"/>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906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497734" y="6365560"/>
            <a:ext cx="656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29</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Apply the new equation for </a:t>
            </a:r>
            <a:r>
              <a:rPr lang="en-GB" sz="2400" dirty="0">
                <a:solidFill>
                  <a:srgbClr val="C00000"/>
                </a:solidFill>
                <a:latin typeface="Arial" panose="020B0604020202020204" pitchFamily="34" charset="0"/>
                <a:cs typeface="Arial" panose="020B0604020202020204" pitchFamily="34" charset="0"/>
              </a:rPr>
              <a:t>Additive Variance</a:t>
            </a:r>
          </a:p>
        </p:txBody>
      </p:sp>
      <p:sp>
        <p:nvSpPr>
          <p:cNvPr id="3" name="TextBox 2"/>
          <p:cNvSpPr txBox="1"/>
          <p:nvPr/>
        </p:nvSpPr>
        <p:spPr>
          <a:xfrm>
            <a:off x="207901" y="4051136"/>
            <a:ext cx="204876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above caterpillar (</a:t>
            </a:r>
            <a:r>
              <a:rPr lang="en-GB" i="1" dirty="0" err="1">
                <a:latin typeface="Arial" panose="020B0604020202020204" pitchFamily="34" charset="0"/>
                <a:cs typeface="Arial" panose="020B0604020202020204" pitchFamily="34" charset="0"/>
              </a:rPr>
              <a:t>Raupe</a:t>
            </a: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below </a:t>
            </a:r>
            <a:r>
              <a:rPr lang="en-GB" i="1" dirty="0">
                <a:latin typeface="Arial" panose="020B0604020202020204" pitchFamily="34" charset="0"/>
                <a:cs typeface="Arial" panose="020B0604020202020204" pitchFamily="34" charset="0"/>
              </a:rPr>
              <a:t>Imago </a:t>
            </a:r>
            <a:r>
              <a:rPr lang="en-GB" dirty="0">
                <a:latin typeface="Arial" panose="020B0604020202020204" pitchFamily="34" charset="0"/>
                <a:cs typeface="Arial" panose="020B0604020202020204" pitchFamily="34" charset="0"/>
              </a:rPr>
              <a:t>with artis-tic flair, see the metallic sheen)</a:t>
            </a:r>
          </a:p>
        </p:txBody>
      </p:sp>
      <p:sp>
        <p:nvSpPr>
          <p:cNvPr id="5" name="TextBox 4"/>
          <p:cNvSpPr txBox="1"/>
          <p:nvPr/>
        </p:nvSpPr>
        <p:spPr>
          <a:xfrm>
            <a:off x="2393494" y="2403052"/>
            <a:ext cx="9720000"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QTL2</a:t>
            </a:r>
            <a:r>
              <a:rPr lang="en-GB" baseline="-25000" dirty="0">
                <a:latin typeface="Arial" panose="020B0604020202020204" pitchFamily="34" charset="0"/>
                <a:cs typeface="Arial" panose="020B0604020202020204" pitchFamily="34" charset="0"/>
              </a:rPr>
              <a:t>(HWE)</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¼</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err="1">
                <a:solidFill>
                  <a:schemeClr val="tx1">
                    <a:lumMod val="50000"/>
                    <a:lumOff val="50000"/>
                  </a:schemeClr>
                </a:solidFill>
                <a:latin typeface="Arial" panose="020B0604020202020204" pitchFamily="34" charset="0"/>
                <a:cs typeface="Arial" panose="020B0604020202020204" pitchFamily="34" charset="0"/>
              </a:rPr>
              <a:t>c+a</a:t>
            </a:r>
            <a:r>
              <a:rPr lang="en-GB" dirty="0">
                <a:solidFill>
                  <a:schemeClr val="tx1">
                    <a:lumMod val="50000"/>
                    <a:lumOff val="50000"/>
                  </a:schemeClr>
                </a:solidFill>
                <a:latin typeface="Arial" panose="020B0604020202020204" pitchFamily="34" charset="0"/>
                <a:cs typeface="Arial" panose="020B0604020202020204" pitchFamily="34" charset="0"/>
              </a:rPr>
              <a:t>        -µ)²      + </a:t>
            </a:r>
            <a:r>
              <a:rPr lang="en-GB" dirty="0">
                <a:latin typeface="Arial" panose="020B0604020202020204" pitchFamily="34" charset="0"/>
                <a:cs typeface="Arial" panose="020B0604020202020204" pitchFamily="34" charset="0"/>
              </a:rPr>
              <a:t>½</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err="1">
                <a:solidFill>
                  <a:schemeClr val="tx1">
                    <a:lumMod val="50000"/>
                    <a:lumOff val="50000"/>
                  </a:schemeClr>
                </a:solidFill>
                <a:latin typeface="Arial" panose="020B0604020202020204" pitchFamily="34" charset="0"/>
                <a:cs typeface="Arial" panose="020B0604020202020204" pitchFamily="34" charset="0"/>
              </a:rPr>
              <a:t>c+d</a:t>
            </a:r>
            <a:r>
              <a:rPr lang="en-GB" dirty="0">
                <a:solidFill>
                  <a:schemeClr val="tx1">
                    <a:lumMod val="50000"/>
                    <a:lumOff val="50000"/>
                  </a:schemeClr>
                </a:solidFill>
                <a:latin typeface="Arial" panose="020B0604020202020204" pitchFamily="34" charset="0"/>
                <a:cs typeface="Arial" panose="020B0604020202020204" pitchFamily="34" charset="0"/>
              </a:rPr>
              <a:t>         -µ)²       + </a:t>
            </a:r>
            <a:r>
              <a:rPr lang="en-GB" dirty="0">
                <a:latin typeface="Arial" panose="020B0604020202020204" pitchFamily="34" charset="0"/>
                <a:cs typeface="Arial" panose="020B0604020202020204" pitchFamily="34" charset="0"/>
              </a:rPr>
              <a:t>¼</a:t>
            </a:r>
            <a:r>
              <a:rPr lang="en-GB" dirty="0">
                <a:solidFill>
                  <a:schemeClr val="tx1">
                    <a:lumMod val="50000"/>
                    <a:lumOff val="50000"/>
                  </a:schemeClr>
                </a:solidFill>
                <a:latin typeface="Arial" panose="020B0604020202020204" pitchFamily="34" charset="0"/>
                <a:cs typeface="Arial" panose="020B0604020202020204" pitchFamily="34" charset="0"/>
              </a:rPr>
              <a:t>((c-a        -µ)²</a:t>
            </a:r>
            <a:endPar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QTL2</a:t>
            </a:r>
            <a:r>
              <a:rPr lang="en-GB" baseline="-25000" dirty="0">
                <a:latin typeface="Arial" panose="020B0604020202020204" pitchFamily="34" charset="0"/>
                <a:cs typeface="Arial" panose="020B0604020202020204" pitchFamily="34" charset="0"/>
              </a:rPr>
              <a:t>(HWE)</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¼</a:t>
            </a:r>
            <a:r>
              <a:rPr lang="en-GB" dirty="0">
                <a:solidFill>
                  <a:schemeClr val="tx1">
                    <a:lumMod val="50000"/>
                    <a:lumOff val="50000"/>
                  </a:schemeClr>
                </a:solidFill>
                <a:latin typeface="Arial" panose="020B0604020202020204" pitchFamily="34" charset="0"/>
                <a:cs typeface="Arial" panose="020B0604020202020204" pitchFamily="34" charset="0"/>
              </a:rPr>
              <a:t>(50.9+5.7-49.8)²+</a:t>
            </a:r>
            <a:r>
              <a:rPr lang="en-GB" dirty="0">
                <a:latin typeface="Arial" panose="020B0604020202020204" pitchFamily="34" charset="0"/>
                <a:cs typeface="Arial" panose="020B0604020202020204" pitchFamily="34" charset="0"/>
              </a:rPr>
              <a:t>½</a:t>
            </a:r>
            <a:r>
              <a:rPr lang="en-GB" dirty="0">
                <a:solidFill>
                  <a:schemeClr val="tx1">
                    <a:lumMod val="50000"/>
                    <a:lumOff val="50000"/>
                  </a:schemeClr>
                </a:solidFill>
                <a:latin typeface="Arial" panose="020B0604020202020204" pitchFamily="34" charset="0"/>
                <a:cs typeface="Arial" panose="020B0604020202020204" pitchFamily="34" charset="0"/>
              </a:rPr>
              <a:t>(50.9+(-2.2)-49.8)²+</a:t>
            </a:r>
            <a:r>
              <a:rPr lang="en-GB" dirty="0">
                <a:latin typeface="Arial" panose="020B0604020202020204" pitchFamily="34" charset="0"/>
                <a:cs typeface="Arial" panose="020B0604020202020204" pitchFamily="34" charset="0"/>
              </a:rPr>
              <a:t>¼</a:t>
            </a:r>
            <a:r>
              <a:rPr lang="en-GB" dirty="0">
                <a:solidFill>
                  <a:schemeClr val="tx1">
                    <a:lumMod val="50000"/>
                    <a:lumOff val="50000"/>
                  </a:schemeClr>
                </a:solidFill>
                <a:latin typeface="Arial" panose="020B0604020202020204" pitchFamily="34" charset="0"/>
                <a:cs typeface="Arial" panose="020B0604020202020204" pitchFamily="34" charset="0"/>
              </a:rPr>
              <a:t>( 50.9-5.7-49.8)²=</a:t>
            </a:r>
            <a:r>
              <a:rPr lang="en-GB" dirty="0">
                <a:solidFill>
                  <a:srgbClr val="0000FF"/>
                </a:solidFill>
                <a:latin typeface="Arial" panose="020B0604020202020204" pitchFamily="34" charset="0"/>
                <a:cs typeface="Arial" panose="020B0604020202020204" pitchFamily="34" charset="0"/>
              </a:rPr>
              <a:t>17.455cm²</a:t>
            </a:r>
          </a:p>
          <a:p>
            <a:r>
              <a:rPr lang="en-GB" dirty="0">
                <a:solidFill>
                  <a:schemeClr val="tx1">
                    <a:lumMod val="50000"/>
                    <a:lumOff val="50000"/>
                  </a:schemeClr>
                </a:solidFill>
                <a:latin typeface="Arial" panose="020B0604020202020204" pitchFamily="34" charset="0"/>
                <a:cs typeface="Arial" panose="020B0604020202020204" pitchFamily="34" charset="0"/>
              </a:rPr>
              <a:t>Genetic variance ‚caused‘ by QTL</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 in </a:t>
            </a:r>
            <a:r>
              <a:rPr lang="en-GB" dirty="0">
                <a:latin typeface="Arial" panose="020B0604020202020204" pitchFamily="34" charset="0"/>
                <a:cs typeface="Arial" panose="020B0604020202020204" pitchFamily="34" charset="0"/>
              </a:rPr>
              <a:t>HWE </a:t>
            </a:r>
            <a:r>
              <a:rPr lang="en-GB" dirty="0">
                <a:solidFill>
                  <a:schemeClr val="tx1">
                    <a:lumMod val="50000"/>
                    <a:lumOff val="50000"/>
                  </a:schemeClr>
                </a:solidFill>
                <a:latin typeface="Arial" panose="020B0604020202020204" pitchFamily="34" charset="0"/>
                <a:cs typeface="Arial" panose="020B0604020202020204" pitchFamily="34" charset="0"/>
              </a:rPr>
              <a:t>(zero-inbreeding).</a:t>
            </a:r>
          </a:p>
          <a:p>
            <a:endPar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QTL2</a:t>
            </a:r>
            <a:r>
              <a:rPr lang="en-GB" baseline="-25000" dirty="0">
                <a:latin typeface="Arial" panose="020B0604020202020204" pitchFamily="34" charset="0"/>
                <a:cs typeface="Arial" panose="020B0604020202020204" pitchFamily="34" charset="0"/>
              </a:rPr>
              <a:t>(F=1)</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½</a:t>
            </a:r>
            <a:r>
              <a:rPr lang="en-GB" dirty="0">
                <a:solidFill>
                  <a:schemeClr val="tx1">
                    <a:lumMod val="50000"/>
                    <a:lumOff val="50000"/>
                  </a:schemeClr>
                </a:solidFill>
                <a:latin typeface="Arial" panose="020B0604020202020204" pitchFamily="34" charset="0"/>
                <a:cs typeface="Arial" panose="020B0604020202020204" pitchFamily="34" charset="0"/>
              </a:rPr>
              <a:t> (+5.7)² + </a:t>
            </a:r>
            <a:r>
              <a:rPr lang="en-GB" dirty="0">
                <a:latin typeface="Arial" panose="020B0604020202020204" pitchFamily="34" charset="0"/>
                <a:cs typeface="Arial" panose="020B0604020202020204" pitchFamily="34" charset="0"/>
              </a:rPr>
              <a:t>½</a:t>
            </a:r>
            <a:r>
              <a:rPr lang="en-GB" dirty="0">
                <a:solidFill>
                  <a:schemeClr val="tx1">
                    <a:lumMod val="50000"/>
                    <a:lumOff val="50000"/>
                  </a:schemeClr>
                </a:solidFill>
                <a:latin typeface="Arial" panose="020B0604020202020204" pitchFamily="34" charset="0"/>
                <a:cs typeface="Arial" panose="020B0604020202020204" pitchFamily="34" charset="0"/>
              </a:rPr>
              <a:t> (-5.7)² = 32.49cm²</a:t>
            </a:r>
          </a:p>
          <a:p>
            <a:pPr lvl="0"/>
            <a:r>
              <a:rPr lang="en-GB" dirty="0">
                <a:solidFill>
                  <a:prstClr val="black">
                    <a:lumMod val="50000"/>
                    <a:lumOff val="50000"/>
                  </a:prstClr>
                </a:solidFill>
                <a:latin typeface="Arial" panose="020B0604020202020204" pitchFamily="34" charset="0"/>
                <a:cs typeface="Arial" panose="020B0604020202020204" pitchFamily="34" charset="0"/>
              </a:rPr>
              <a:t>Genetic variance ‚caused‘ by QTL</a:t>
            </a:r>
            <a:r>
              <a:rPr lang="en-GB" dirty="0">
                <a:solidFill>
                  <a:prstClr val="black">
                    <a:lumMod val="50000"/>
                    <a:lumOff val="50000"/>
                  </a:prst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dirty="0">
                <a:solidFill>
                  <a:prstClr val="black">
                    <a:lumMod val="50000"/>
                    <a:lumOff val="50000"/>
                  </a:prstClr>
                </a:solidFill>
                <a:latin typeface="Arial" panose="020B0604020202020204" pitchFamily="34" charset="0"/>
                <a:cs typeface="Arial" panose="020B0604020202020204" pitchFamily="34" charset="0"/>
              </a:rPr>
              <a:t> if we are at </a:t>
            </a:r>
            <a:r>
              <a:rPr lang="en-GB" dirty="0">
                <a:latin typeface="Arial" panose="020B0604020202020204" pitchFamily="34" charset="0"/>
                <a:cs typeface="Arial" panose="020B0604020202020204" pitchFamily="34" charset="0"/>
              </a:rPr>
              <a:t>F=1</a:t>
            </a:r>
            <a:r>
              <a:rPr lang="en-GB" dirty="0">
                <a:solidFill>
                  <a:prstClr val="black">
                    <a:lumMod val="50000"/>
                    <a:lumOff val="50000"/>
                  </a:prstClr>
                </a:solidFill>
                <a:latin typeface="Arial" panose="020B0604020202020204" pitchFamily="34" charset="0"/>
                <a:cs typeface="Arial" panose="020B0604020202020204" pitchFamily="34" charset="0"/>
              </a:rPr>
              <a:t> (all-is-homozygous).</a:t>
            </a:r>
          </a:p>
          <a:p>
            <a:endParaRPr lang="en-GB"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σ²</a:t>
            </a:r>
            <a:r>
              <a:rPr lang="en-GB" baseline="-25000" dirty="0">
                <a:solidFill>
                  <a:srgbClr val="C00000"/>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2pq </a:t>
            </a: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 – (p-q)d</a:t>
            </a: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² = σ²</a:t>
            </a:r>
            <a:r>
              <a:rPr lang="en-GB" baseline="-25000" dirty="0">
                <a:solidFill>
                  <a:srgbClr val="0000FF"/>
                </a:solidFill>
                <a:latin typeface="Arial" panose="020B0604020202020204" pitchFamily="34" charset="0"/>
                <a:cs typeface="Arial" panose="020B0604020202020204" pitchFamily="34" charset="0"/>
              </a:rPr>
              <a:t>A</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err="1">
                <a:solidFill>
                  <a:srgbClr val="C00000"/>
                </a:solidFill>
                <a:latin typeface="Arial" panose="020B0604020202020204" pitchFamily="34" charset="0"/>
                <a:cs typeface="Arial" panose="020B0604020202020204" pitchFamily="34" charset="0"/>
              </a:rPr>
              <a:t>σ²</a:t>
            </a:r>
            <a:r>
              <a:rPr lang="en-GB" baseline="-25000" dirty="0" err="1">
                <a:solidFill>
                  <a:srgbClr val="C00000"/>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2(0.5)(0.5)</a:t>
            </a:r>
            <a:r>
              <a:rPr lang="en-GB" dirty="0">
                <a:solidFill>
                  <a:srgbClr val="C0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5.7-(0.5-0.5)(-2.2)</a:t>
            </a:r>
            <a:r>
              <a:rPr lang="en-GB" dirty="0">
                <a:solidFill>
                  <a:srgbClr val="C0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² =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16.245</a:t>
            </a:r>
            <a:r>
              <a:rPr lang="en-GB" dirty="0">
                <a:latin typeface="Arial" panose="020B0604020202020204" pitchFamily="34" charset="0"/>
                <a:cs typeface="Arial" panose="020B0604020202020204" pitchFamily="34" charset="0"/>
              </a:rPr>
              <a:t>cm²</a:t>
            </a:r>
          </a:p>
          <a:p>
            <a:r>
              <a:rPr lang="en-GB" dirty="0">
                <a:solidFill>
                  <a:srgbClr val="C00000"/>
                </a:solidFill>
                <a:latin typeface="Arial" panose="020B0604020202020204" pitchFamily="34" charset="0"/>
                <a:cs typeface="Arial" panose="020B0604020202020204" pitchFamily="34" charset="0"/>
              </a:rPr>
              <a:t>Additive genetic variance</a:t>
            </a:r>
            <a:r>
              <a:rPr lang="en-GB" dirty="0">
                <a:latin typeface="Arial" panose="020B0604020202020204" pitchFamily="34" charset="0"/>
                <a:cs typeface="Arial" panose="020B0604020202020204" pitchFamily="34" charset="0"/>
              </a:rPr>
              <a:t>; Variance of the Breeding Values A (Population in HWE)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16.245</a:t>
            </a:r>
            <a:r>
              <a:rPr lang="en-GB" dirty="0">
                <a:latin typeface="Arial" panose="020B0604020202020204" pitchFamily="34" charset="0"/>
                <a:cs typeface="Arial" panose="020B0604020202020204" pitchFamily="34" charset="0"/>
              </a:rPr>
              <a:t>cm² is less than the genetic variance of </a:t>
            </a:r>
            <a:r>
              <a:rPr lang="en-GB" dirty="0">
                <a:solidFill>
                  <a:srgbClr val="0000FF"/>
                </a:solidFill>
                <a:latin typeface="Arial" panose="020B0604020202020204" pitchFamily="34" charset="0"/>
                <a:cs typeface="Arial" panose="020B0604020202020204" pitchFamily="34" charset="0"/>
              </a:rPr>
              <a:t>17.455cm²</a:t>
            </a:r>
            <a:r>
              <a:rPr lang="en-GB" dirty="0">
                <a:latin typeface="Arial" panose="020B0604020202020204" pitchFamily="34" charset="0"/>
                <a:cs typeface="Arial" panose="020B0604020202020204" pitchFamily="34" charset="0"/>
              </a:rPr>
              <a:t> (in 16.245, Dominance Variance is not included);  … and it is much less than genetic variance at homozygosity </a:t>
            </a:r>
            <a:r>
              <a:rPr lang="en-GB" dirty="0">
                <a:solidFill>
                  <a:schemeClr val="tx1">
                    <a:lumMod val="50000"/>
                    <a:lumOff val="50000"/>
                  </a:schemeClr>
                </a:solidFill>
                <a:latin typeface="Arial" panose="020B0604020202020204" pitchFamily="34" charset="0"/>
                <a:cs typeface="Arial" panose="020B0604020202020204" pitchFamily="34" charset="0"/>
              </a:rPr>
              <a:t>of 32.49 cm²</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It is half-of-that, very probably not just by chance ;-)  that is perfectly fine, we'll get to it later.</a:t>
            </a:r>
            <a:endParaRPr lang="en-GB" baseline="-25000" dirty="0">
              <a:solidFill>
                <a:schemeClr val="tx1">
                  <a:lumMod val="50000"/>
                  <a:lumOff val="50000"/>
                </a:schemeClr>
              </a:solidFill>
              <a:latin typeface="Arial" panose="020B0604020202020204" pitchFamily="34" charset="0"/>
              <a:cs typeface="Arial" panose="020B0604020202020204"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978705027"/>
              </p:ext>
            </p:extLst>
          </p:nvPr>
        </p:nvGraphicFramePr>
        <p:xfrm>
          <a:off x="2379663" y="393700"/>
          <a:ext cx="9748837" cy="1943100"/>
        </p:xfrm>
        <a:graphic>
          <a:graphicData uri="http://schemas.openxmlformats.org/presentationml/2006/ole">
            <mc:AlternateContent xmlns:mc="http://schemas.openxmlformats.org/markup-compatibility/2006">
              <mc:Choice xmlns:v="urn:schemas-microsoft-com:vml" Requires="v">
                <p:oleObj spid="_x0000_s26973" name="Document" r:id="rId3" imgW="9270001" imgH="1845681" progId="Word.Document.12">
                  <p:link updateAutomatic="1"/>
                </p:oleObj>
              </mc:Choice>
              <mc:Fallback>
                <p:oleObj name="Document" r:id="rId3" imgW="9270001" imgH="1845681" progId="Word.Document.12">
                  <p:link updateAutomatic="1"/>
                  <p:pic>
                    <p:nvPicPr>
                      <p:cNvPr id="10" name="Object 9"/>
                      <p:cNvPicPr/>
                      <p:nvPr/>
                    </p:nvPicPr>
                    <p:blipFill>
                      <a:blip r:embed="rId4"/>
                      <a:stretch>
                        <a:fillRect/>
                      </a:stretch>
                    </p:blipFill>
                    <p:spPr>
                      <a:xfrm>
                        <a:off x="2379663" y="393700"/>
                        <a:ext cx="9748837" cy="1943100"/>
                      </a:xfrm>
                      <a:prstGeom prst="rect">
                        <a:avLst/>
                      </a:prstGeom>
                    </p:spPr>
                  </p:pic>
                </p:oleObj>
              </mc:Fallback>
            </mc:AlternateContent>
          </a:graphicData>
        </a:graphic>
      </p:graphicFrame>
      <p:sp>
        <p:nvSpPr>
          <p:cNvPr id="2" name="Rectangle 1"/>
          <p:cNvSpPr/>
          <p:nvPr/>
        </p:nvSpPr>
        <p:spPr>
          <a:xfrm>
            <a:off x="2423955" y="4795898"/>
            <a:ext cx="6096000" cy="276999"/>
          </a:xfrm>
          <a:prstGeom prst="rect">
            <a:avLst/>
          </a:prstGeom>
        </p:spPr>
        <p:txBody>
          <a:bodyPr>
            <a:spAutoFit/>
          </a:bodyPr>
          <a:lstStyle/>
          <a:p>
            <a:endParaRPr lang="en-GB" baseline="-250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33795F43-DE1C-4592-AFA2-28D0247A0527}"/>
              </a:ext>
            </a:extLst>
          </p:cNvPr>
          <p:cNvPicPr preferRelativeResize="0">
            <a:picLocks/>
          </p:cNvPicPr>
          <p:nvPr/>
        </p:nvPicPr>
        <p:blipFill>
          <a:blip r:embed="rId5"/>
          <a:stretch>
            <a:fillRect/>
          </a:stretch>
        </p:blipFill>
        <p:spPr>
          <a:xfrm rot="10800000" flipH="1" flipV="1">
            <a:off x="207901" y="873120"/>
            <a:ext cx="2093081" cy="918527"/>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BE4482F-13C0-42E5-ABA9-BCF9CB4A6C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584" y="2399885"/>
            <a:ext cx="2095700" cy="127547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0632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2" y="36001"/>
            <a:ext cx="6262274" cy="433965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UNPLAB Chapters #1 - #41</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are shown below with the Algebra.</a:t>
            </a:r>
          </a:p>
          <a:p>
            <a:endParaRPr lang="de-DE"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endParaRPr lang="en-GB" dirty="0">
              <a:latin typeface="Arial" panose="020B0604020202020204" pitchFamily="34" charset="0"/>
              <a:cs typeface="Arial" panose="020B0604020202020204" pitchFamily="34" charset="0"/>
            </a:endParaRPr>
          </a:p>
          <a:p>
            <a:r>
              <a:rPr lang="en-GB" altLang="en-US" sz="1800" dirty="0">
                <a:latin typeface="Arial" charset="0"/>
                <a:cs typeface="Times New Roman" pitchFamily="18" charset="0"/>
              </a:rPr>
              <a:t>	Variance of Breeding Values, </a:t>
            </a:r>
            <a:r>
              <a:rPr lang="en-GB" altLang="en-US" sz="1800" i="1" dirty="0">
                <a:latin typeface="Arial" charset="0"/>
                <a:cs typeface="Times New Roman" pitchFamily="18" charset="0"/>
              </a:rPr>
              <a:t>i.e.</a:t>
            </a:r>
            <a:r>
              <a:rPr lang="en-GB" altLang="en-US" sz="1800" dirty="0">
                <a:latin typeface="Arial" charset="0"/>
                <a:cs typeface="Times New Roman" pitchFamily="18" charset="0"/>
              </a:rPr>
              <a:t>  </a:t>
            </a:r>
            <a:br>
              <a:rPr lang="en-GB" altLang="en-US" sz="1800" dirty="0">
                <a:latin typeface="Arial" charset="0"/>
                <a:cs typeface="Times New Roman" pitchFamily="18" charset="0"/>
              </a:rPr>
            </a:br>
            <a:r>
              <a:rPr lang="en-GB" altLang="en-US" sz="1800" dirty="0">
                <a:latin typeface="Arial" charset="0"/>
                <a:cs typeface="Times New Roman" pitchFamily="18" charset="0"/>
              </a:rPr>
              <a:t>	Additive Variance:</a:t>
            </a:r>
            <a:br>
              <a:rPr lang="en-GB" altLang="en-US" sz="1800" dirty="0">
                <a:latin typeface="Arial" charset="0"/>
                <a:cs typeface="Times New Roman" pitchFamily="18" charset="0"/>
              </a:rPr>
            </a:br>
            <a:r>
              <a:rPr lang="en-GB" altLang="en-US" sz="1800" dirty="0">
                <a:latin typeface="Arial" charset="0"/>
                <a:cs typeface="Times New Roman" pitchFamily="18" charset="0"/>
              </a:rPr>
              <a:t>	σ²</a:t>
            </a:r>
            <a:r>
              <a:rPr lang="en-GB" altLang="en-US" sz="1800" baseline="-25000" dirty="0">
                <a:latin typeface="Arial" charset="0"/>
                <a:cs typeface="Times New Roman" pitchFamily="18" charset="0"/>
              </a:rPr>
              <a:t>A</a:t>
            </a:r>
            <a:r>
              <a:rPr lang="en-GB" altLang="en-US" sz="1800" dirty="0">
                <a:latin typeface="Arial" charset="0"/>
                <a:cs typeface="Times New Roman" pitchFamily="18" charset="0"/>
              </a:rPr>
              <a:t> 	= 2pq[a-(p-q)d]² </a:t>
            </a:r>
            <a:br>
              <a:rPr lang="en-GB" altLang="en-US" sz="1800" dirty="0">
                <a:latin typeface="Arial" charset="0"/>
                <a:cs typeface="Times New Roman" pitchFamily="18" charset="0"/>
              </a:rPr>
            </a:br>
            <a:r>
              <a:rPr lang="en-GB" altLang="en-US" sz="1800" dirty="0">
                <a:latin typeface="Arial" charset="0"/>
                <a:cs typeface="Times New Roman" pitchFamily="18" charset="0"/>
              </a:rPr>
              <a:t>      		= 2pq </a:t>
            </a:r>
            <a:r>
              <a:rPr lang="en-GB" altLang="en-US" sz="1800" dirty="0">
                <a:latin typeface="Arial" panose="020B0604020202020204" pitchFamily="34" charset="0"/>
                <a:cs typeface="Arial" panose="020B0604020202020204" pitchFamily="34" charset="0"/>
              </a:rPr>
              <a:t>α</a:t>
            </a:r>
            <a:r>
              <a:rPr lang="en-GB" altLang="en-US" sz="1800" dirty="0">
                <a:latin typeface="Arial" charset="0"/>
                <a:cs typeface="Times New Roman" pitchFamily="18" charset="0"/>
              </a:rPr>
              <a:t>²  </a:t>
            </a:r>
          </a:p>
          <a:p>
            <a:endParaRPr lang="en-GB" altLang="en-US" sz="1800" dirty="0">
              <a:latin typeface="Arial" charset="0"/>
              <a:cs typeface="Times New Roman" pitchFamily="18" charset="0"/>
            </a:endParaRPr>
          </a:p>
          <a:p>
            <a:r>
              <a:rPr lang="en-GB" altLang="en-US" sz="1800" dirty="0">
                <a:latin typeface="Arial" charset="0"/>
                <a:cs typeface="Times New Roman" pitchFamily="18" charset="0"/>
              </a:rPr>
              <a:t>	Dominance Variance: </a:t>
            </a:r>
            <a:br>
              <a:rPr lang="en-GB" altLang="en-US" sz="1800" dirty="0">
                <a:latin typeface="Arial" charset="0"/>
                <a:cs typeface="Times New Roman" pitchFamily="18" charset="0"/>
              </a:rPr>
            </a:br>
            <a:r>
              <a:rPr lang="en-GB" altLang="en-US" sz="1800" dirty="0">
                <a:latin typeface="Arial" charset="0"/>
                <a:cs typeface="Times New Roman" pitchFamily="18" charset="0"/>
              </a:rPr>
              <a:t>	</a:t>
            </a:r>
            <a:r>
              <a:rPr lang="el-GR" altLang="en-US" sz="1800" dirty="0">
                <a:latin typeface="Arial" charset="0"/>
                <a:cs typeface="Times New Roman" pitchFamily="18" charset="0"/>
              </a:rPr>
              <a:t>σ²</a:t>
            </a:r>
            <a:r>
              <a:rPr lang="en-GB" altLang="en-US" sz="1800" baseline="-25000" dirty="0">
                <a:latin typeface="Arial" charset="0"/>
                <a:cs typeface="Times New Roman" pitchFamily="18" charset="0"/>
              </a:rPr>
              <a:t>D</a:t>
            </a:r>
            <a:r>
              <a:rPr lang="en-GB" altLang="en-US" sz="1800" dirty="0">
                <a:latin typeface="Arial" charset="0"/>
                <a:cs typeface="Times New Roman" pitchFamily="18" charset="0"/>
              </a:rPr>
              <a:t> 	= (2pqd)²</a:t>
            </a:r>
          </a:p>
          <a:p>
            <a:endParaRPr lang="en-GB" dirty="0">
              <a:latin typeface="Arial" charset="0"/>
              <a:cs typeface="Times New Roman" pitchFamily="18" charset="0"/>
            </a:endParaRPr>
          </a:p>
          <a:p>
            <a:r>
              <a:rPr lang="en-GB" altLang="en-US" sz="1800" dirty="0">
                <a:latin typeface="Arial" charset="0"/>
                <a:cs typeface="Times New Roman" pitchFamily="18" charset="0"/>
              </a:rPr>
              <a:t>	Genetic Variance (simplest case): </a:t>
            </a:r>
          </a:p>
          <a:p>
            <a:r>
              <a:rPr lang="en-GB" altLang="en-US" dirty="0">
                <a:latin typeface="Arial" charset="0"/>
                <a:cs typeface="Times New Roman" pitchFamily="18" charset="0"/>
              </a:rPr>
              <a:t>	</a:t>
            </a:r>
            <a:r>
              <a:rPr lang="en-GB" altLang="en-US" sz="1800" dirty="0">
                <a:latin typeface="Arial" charset="0"/>
                <a:cs typeface="Times New Roman" pitchFamily="18" charset="0"/>
              </a:rPr>
              <a:t>σ²</a:t>
            </a:r>
            <a:r>
              <a:rPr lang="en-GB" altLang="en-US" sz="1800" baseline="-25000" dirty="0">
                <a:latin typeface="Arial" charset="0"/>
                <a:cs typeface="Times New Roman" pitchFamily="18" charset="0"/>
              </a:rPr>
              <a:t>G</a:t>
            </a:r>
            <a:r>
              <a:rPr lang="el-GR" altLang="en-US" sz="1800" dirty="0">
                <a:latin typeface="Arial" charset="0"/>
                <a:cs typeface="Times New Roman" pitchFamily="18" charset="0"/>
              </a:rPr>
              <a:t> </a:t>
            </a:r>
            <a:r>
              <a:rPr lang="de-DE" altLang="en-US" sz="1800" dirty="0">
                <a:latin typeface="Arial" charset="0"/>
                <a:cs typeface="Times New Roman" pitchFamily="18" charset="0"/>
              </a:rPr>
              <a:t> </a:t>
            </a:r>
            <a:r>
              <a:rPr lang="en-GB" altLang="en-US" sz="1800" dirty="0">
                <a:latin typeface="Arial" charset="0"/>
                <a:cs typeface="Times New Roman" pitchFamily="18" charset="0"/>
              </a:rPr>
              <a:t>= σ²</a:t>
            </a:r>
            <a:r>
              <a:rPr lang="en-GB" altLang="en-US" sz="1800" baseline="-25000" dirty="0">
                <a:latin typeface="Arial" charset="0"/>
                <a:cs typeface="Times New Roman" pitchFamily="18" charset="0"/>
              </a:rPr>
              <a:t>A</a:t>
            </a:r>
            <a:r>
              <a:rPr lang="el-GR" altLang="en-US" sz="1800" dirty="0">
                <a:latin typeface="Arial" charset="0"/>
                <a:cs typeface="Times New Roman" pitchFamily="18" charset="0"/>
              </a:rPr>
              <a:t> </a:t>
            </a:r>
            <a:r>
              <a:rPr lang="de-DE" altLang="en-US" sz="1800" dirty="0">
                <a:latin typeface="Arial" charset="0"/>
                <a:cs typeface="Times New Roman" pitchFamily="18" charset="0"/>
              </a:rPr>
              <a:t>+ </a:t>
            </a:r>
            <a:r>
              <a:rPr lang="el-GR" altLang="en-US" sz="1800" dirty="0">
                <a:latin typeface="Arial" charset="0"/>
                <a:cs typeface="Times New Roman" pitchFamily="18" charset="0"/>
              </a:rPr>
              <a:t>σ²</a:t>
            </a:r>
            <a:r>
              <a:rPr lang="en-GB" altLang="en-US" sz="1800" baseline="-25000" dirty="0">
                <a:latin typeface="Arial" charset="0"/>
                <a:cs typeface="Times New Roman" pitchFamily="18" charset="0"/>
              </a:rPr>
              <a:t>D</a:t>
            </a:r>
            <a:endParaRPr lang="de-DE" dirty="0">
              <a:latin typeface="Arial" panose="020B0604020202020204" pitchFamily="34" charset="0"/>
              <a:cs typeface="Arial" panose="020B0604020202020204" pitchFamily="34" charset="0"/>
            </a:endParaRPr>
          </a:p>
        </p:txBody>
      </p:sp>
      <p:sp>
        <p:nvSpPr>
          <p:cNvPr id="6" name="Textfeld 5"/>
          <p:cNvSpPr txBox="1"/>
          <p:nvPr/>
        </p:nvSpPr>
        <p:spPr>
          <a:xfrm>
            <a:off x="11238613" y="634252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375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referRelativeResize="0">
            <a:picLocks/>
          </p:cNvPicPr>
          <p:nvPr/>
        </p:nvPicPr>
        <p:blipFill>
          <a:blip r:embed="rId3"/>
          <a:stretch>
            <a:fillRect/>
          </a:stretch>
        </p:blipFill>
        <p:spPr>
          <a:xfrm rot="16200000" flipV="1">
            <a:off x="-1118594" y="1996998"/>
            <a:ext cx="4572000" cy="2032349"/>
          </a:xfrm>
          <a:prstGeom prst="rect">
            <a:avLst/>
          </a:prstGeom>
          <a:effectLst>
            <a:outerShdw blurRad="50800" dist="38100" dir="2700000" algn="tl" rotWithShape="0">
              <a:prstClr val="black">
                <a:alpha val="40000"/>
              </a:prstClr>
            </a:outerShdw>
          </a:effectLst>
        </p:spPr>
      </p:pic>
      <p:sp>
        <p:nvSpPr>
          <p:cNvPr id="6" name="Textfeld 5"/>
          <p:cNvSpPr txBox="1"/>
          <p:nvPr/>
        </p:nvSpPr>
        <p:spPr>
          <a:xfrm>
            <a:off x="11497734" y="6365560"/>
            <a:ext cx="656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30</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Apply equation for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Additive</a:t>
            </a:r>
            <a:r>
              <a:rPr lang="en-GB" sz="2400" dirty="0">
                <a:solidFill>
                  <a:srgbClr val="C00000"/>
                </a:solidFill>
                <a:latin typeface="Arial" panose="020B0604020202020204" pitchFamily="34" charset="0"/>
                <a:cs typeface="Arial" panose="020B0604020202020204" pitchFamily="34" charset="0"/>
              </a:rPr>
              <a:t> Variance </a:t>
            </a:r>
            <a:r>
              <a:rPr lang="en-GB" sz="2400" dirty="0">
                <a:latin typeface="Arial" panose="020B0604020202020204" pitchFamily="34" charset="0"/>
                <a:cs typeface="Arial" panose="020B0604020202020204" pitchFamily="34" charset="0"/>
              </a:rPr>
              <a:t>and equation for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Dominance</a:t>
            </a:r>
            <a:r>
              <a:rPr lang="en-GB" sz="2400" dirty="0">
                <a:latin typeface="Arial" panose="020B0604020202020204" pitchFamily="34" charset="0"/>
                <a:cs typeface="Arial" panose="020B0604020202020204" pitchFamily="34" charset="0"/>
              </a:rPr>
              <a:t> Variance</a:t>
            </a:r>
          </a:p>
        </p:txBody>
      </p:sp>
      <p:sp>
        <p:nvSpPr>
          <p:cNvPr id="3" name="TextBox 2"/>
          <p:cNvSpPr txBox="1"/>
          <p:nvPr/>
        </p:nvSpPr>
        <p:spPr>
          <a:xfrm>
            <a:off x="60040" y="5119064"/>
            <a:ext cx="209308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Europ</a:t>
            </a:r>
            <a:r>
              <a:rPr lang="en-GB" dirty="0">
                <a:latin typeface="Arial" panose="020B0604020202020204" pitchFamily="34" charset="0"/>
                <a:cs typeface="Arial" panose="020B0604020202020204" pitchFamily="34" charset="0"/>
              </a:rPr>
              <a:t>. corn borer (</a:t>
            </a:r>
            <a:r>
              <a:rPr lang="en-GB" i="1" dirty="0" err="1">
                <a:latin typeface="Arial" panose="020B0604020202020204" pitchFamily="34" charset="0"/>
                <a:cs typeface="Arial" panose="020B0604020202020204" pitchFamily="34" charset="0"/>
              </a:rPr>
              <a:t>Ostrinia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nubilalis</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Maiszünsler</a:t>
            </a:r>
            <a:r>
              <a:rPr lang="en-GB" dirty="0">
                <a:latin typeface="Arial" panose="020B0604020202020204" pitchFamily="34" charset="0"/>
                <a:cs typeface="Arial" panose="020B0604020202020204" pitchFamily="34" charset="0"/>
              </a:rPr>
              <a:t>); caterpillar (</a:t>
            </a:r>
            <a:r>
              <a:rPr lang="en-GB" i="1" dirty="0" err="1">
                <a:latin typeface="Arial" panose="020B0604020202020204" pitchFamily="34" charset="0"/>
                <a:cs typeface="Arial" panose="020B0604020202020204" pitchFamily="34" charset="0"/>
              </a:rPr>
              <a:t>Raupe</a:t>
            </a:r>
            <a:r>
              <a:rPr lang="en-GB" dirty="0">
                <a:latin typeface="Arial" panose="020B0604020202020204" pitchFamily="34" charset="0"/>
                <a:cs typeface="Arial" panose="020B0604020202020204" pitchFamily="34" charset="0"/>
              </a:rPr>
              <a:t>)</a:t>
            </a:r>
          </a:p>
        </p:txBody>
      </p:sp>
      <p:sp>
        <p:nvSpPr>
          <p:cNvPr id="5" name="TextBox 4"/>
          <p:cNvSpPr txBox="1"/>
          <p:nvPr/>
        </p:nvSpPr>
        <p:spPr>
          <a:xfrm>
            <a:off x="2393494" y="2403052"/>
            <a:ext cx="9720000" cy="39395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QTL2(HWE) </a:t>
            </a:r>
            <a:r>
              <a:rPr lang="en-GB" dirty="0">
                <a:solidFill>
                  <a:schemeClr val="tx1">
                    <a:lumMod val="50000"/>
                    <a:lumOff val="50000"/>
                  </a:schemeClr>
                </a:solidFill>
                <a:latin typeface="Arial" panose="020B0604020202020204" pitchFamily="34" charset="0"/>
                <a:cs typeface="Arial" panose="020B0604020202020204" pitchFamily="34" charset="0"/>
              </a:rPr>
              <a:t>= ¼(50.9+5.7-49.8)²+½(50.9+(-2.2)-49.8)²+¼( 50.9-5.7-49.8)²=</a:t>
            </a:r>
            <a:r>
              <a:rPr lang="en-GB" dirty="0">
                <a:solidFill>
                  <a:srgbClr val="0000FF"/>
                </a:solidFill>
                <a:latin typeface="Arial" panose="020B0604020202020204" pitchFamily="34" charset="0"/>
                <a:cs typeface="Arial" panose="020B0604020202020204" pitchFamily="34" charset="0"/>
              </a:rPr>
              <a:t>17.455cm²</a:t>
            </a:r>
          </a:p>
          <a:p>
            <a:endParaRPr lang="en-GB" dirty="0">
              <a:solidFill>
                <a:srgbClr val="C00000"/>
              </a:solidFill>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σ²</a:t>
            </a:r>
            <a:r>
              <a:rPr lang="en-GB" baseline="-25000" dirty="0">
                <a:solidFill>
                  <a:srgbClr val="C00000"/>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2pq </a:t>
            </a: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a – (p-q)d</a:t>
            </a:r>
            <a:r>
              <a:rPr lang="en-GB" dirty="0">
                <a:solidFill>
                  <a:srgbClr val="C00000"/>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² = σ²</a:t>
            </a:r>
            <a:r>
              <a:rPr lang="en-GB" baseline="-25000" dirty="0">
                <a:solidFill>
                  <a:srgbClr val="0000FF"/>
                </a:solidFill>
                <a:latin typeface="Arial" panose="020B0604020202020204" pitchFamily="34" charset="0"/>
                <a:cs typeface="Arial" panose="020B0604020202020204" pitchFamily="34" charset="0"/>
              </a:rPr>
              <a:t>A</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err="1">
                <a:solidFill>
                  <a:srgbClr val="C00000"/>
                </a:solidFill>
                <a:latin typeface="Arial" panose="020B0604020202020204" pitchFamily="34" charset="0"/>
                <a:cs typeface="Arial" panose="020B0604020202020204" pitchFamily="34" charset="0"/>
              </a:rPr>
              <a:t>σ²</a:t>
            </a:r>
            <a:r>
              <a:rPr lang="en-GB" baseline="-25000" dirty="0" err="1">
                <a:solidFill>
                  <a:srgbClr val="C00000"/>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2(0.5)(0.5)</a:t>
            </a:r>
            <a:r>
              <a:rPr lang="en-GB" dirty="0">
                <a:solidFill>
                  <a:srgbClr val="C0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5.7-(0.5-0.5)(-2.2)</a:t>
            </a:r>
            <a:r>
              <a:rPr lang="en-GB" dirty="0">
                <a:solidFill>
                  <a:srgbClr val="C0000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² = 16.245cm²</a:t>
            </a:r>
          </a:p>
          <a:p>
            <a:r>
              <a:rPr lang="en-GB" dirty="0">
                <a:solidFill>
                  <a:srgbClr val="C00000"/>
                </a:solidFill>
                <a:latin typeface="Arial" panose="020B0604020202020204" pitchFamily="34" charset="0"/>
                <a:cs typeface="Arial" panose="020B0604020202020204" pitchFamily="34" charset="0"/>
              </a:rPr>
              <a:t>Additive genetic variance</a:t>
            </a:r>
            <a:r>
              <a:rPr lang="en-GB" dirty="0">
                <a:latin typeface="Arial" panose="020B0604020202020204" pitchFamily="34" charset="0"/>
                <a:cs typeface="Arial" panose="020B0604020202020204" pitchFamily="34" charset="0"/>
              </a:rPr>
              <a:t>; Variance of the Breeding Values A (Population in HWE)</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Equation for Dominance Variance: 😲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Dominance Variance</a:t>
            </a:r>
            <a:r>
              <a:rPr lang="en-GB" dirty="0">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(2pq d)²</a:t>
            </a:r>
            <a:r>
              <a:rPr lang="en-GB" dirty="0">
                <a:latin typeface="Arial" panose="020B0604020202020204" pitchFamily="34" charset="0"/>
                <a:cs typeface="Arial" panose="020B0604020202020204" pitchFamily="34" charset="0"/>
              </a:rPr>
              <a:t>.</a:t>
            </a:r>
            <a:endParaRPr lang="en-GB" sz="600" dirty="0">
              <a:latin typeface="Arial" panose="020B0604020202020204" pitchFamily="34" charset="0"/>
              <a:cs typeface="Arial" panose="020B0604020202020204" pitchFamily="34" charset="0"/>
            </a:endParaRPr>
          </a:p>
          <a:p>
            <a:br>
              <a:rPr lang="en-GB" sz="6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genetic contributions of the dominance deviations δ</a:t>
            </a:r>
            <a:r>
              <a:rPr lang="en-GB" baseline="-25000" dirty="0">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 , δ</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 δ</a:t>
            </a:r>
            <a:r>
              <a:rPr lang="en-GB" baseline="-25000" dirty="0">
                <a:latin typeface="Arial" panose="020B0604020202020204" pitchFamily="34" charset="0"/>
                <a:cs typeface="Arial" panose="020B0604020202020204" pitchFamily="34" charset="0"/>
              </a:rPr>
              <a:t>22 </a:t>
            </a:r>
            <a:r>
              <a:rPr lang="en-GB" dirty="0">
                <a:latin typeface="Arial" panose="020B0604020202020204" pitchFamily="34" charset="0"/>
                <a:cs typeface="Arial" panose="020B0604020202020204" pitchFamily="34" charset="0"/>
              </a:rPr>
              <a:t>to the genetic variance.</a:t>
            </a:r>
          </a:p>
          <a:p>
            <a:r>
              <a:rPr lang="de-DE" dirty="0" err="1">
                <a:latin typeface="Arial" panose="020B0604020202020204" pitchFamily="34" charset="0"/>
                <a:cs typeface="Arial" panose="020B0604020202020204" pitchFamily="34" charset="0"/>
              </a:rPr>
              <a:t>Apply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parameters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QTL2.</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σ²</a:t>
            </a:r>
            <a:r>
              <a:rPr lang="en-GB" baseline="-25000" dirty="0">
                <a:latin typeface="Arial" panose="020B0604020202020204" pitchFamily="34" charset="0"/>
                <a:cs typeface="Arial" panose="020B0604020202020204" pitchFamily="34" charset="0"/>
              </a:rPr>
              <a:t>D </a:t>
            </a:r>
            <a:r>
              <a:rPr lang="en-GB" dirty="0">
                <a:latin typeface="Arial" panose="020B0604020202020204" pitchFamily="34" charset="0"/>
                <a:cs typeface="Arial" panose="020B0604020202020204" pitchFamily="34" charset="0"/>
              </a:rPr>
              <a:t>= (2pqd)² =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2(0.5)(0.5)(-2.2)</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200" b="1" dirty="0">
                <a:latin typeface="Arial" panose="020B0604020202020204" pitchFamily="34" charset="0"/>
                <a:cs typeface="Arial" panose="020B0604020202020204" pitchFamily="34" charset="0"/>
              </a:rPr>
              <a:t>²</a:t>
            </a:r>
            <a:r>
              <a:rPr lang="en-GB" dirty="0">
                <a:latin typeface="Arial" panose="020B0604020202020204" pitchFamily="34" charset="0"/>
                <a:cs typeface="Arial" panose="020B0604020202020204" pitchFamily="34" charset="0"/>
              </a:rPr>
              <a:t> = 1.21cm²</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σ²</a:t>
            </a:r>
            <a:r>
              <a:rPr lang="en-GB" baseline="-25000" dirty="0">
                <a:latin typeface="Arial" panose="020B0604020202020204" pitchFamily="34" charset="0"/>
                <a:cs typeface="Arial" panose="020B0604020202020204" pitchFamily="34" charset="0"/>
              </a:rPr>
              <a:t>G </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D  </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16.245</a:t>
            </a:r>
            <a:r>
              <a:rPr lang="en-GB" dirty="0">
                <a:latin typeface="Arial" panose="020B0604020202020204" pitchFamily="34" charset="0"/>
                <a:cs typeface="Arial" panose="020B0604020202020204" pitchFamily="34" charset="0"/>
              </a:rPr>
              <a:t>cm² + 1.21cm²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17.455</a:t>
            </a:r>
            <a:r>
              <a:rPr lang="en-GB" dirty="0">
                <a:solidFill>
                  <a:srgbClr val="0000FF"/>
                </a:solidFill>
                <a:latin typeface="Arial" panose="020B0604020202020204" pitchFamily="34" charset="0"/>
                <a:cs typeface="Arial" panose="020B0604020202020204" pitchFamily="34" charset="0"/>
              </a:rPr>
              <a:t>cm²</a:t>
            </a:r>
            <a:br>
              <a:rPr lang="en-GB" dirty="0">
                <a:solidFill>
                  <a:srgbClr val="0000FF"/>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Nice! The sum,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is the same as we had calculated </a:t>
            </a:r>
            <a:r>
              <a:rPr lang="en-GB" i="1" dirty="0">
                <a:latin typeface="Arial" panose="020B0604020202020204" pitchFamily="34" charset="0"/>
                <a:cs typeface="Arial" panose="020B0604020202020204" pitchFamily="34" charset="0"/>
              </a:rPr>
              <a:t>brute-force</a:t>
            </a:r>
            <a:r>
              <a:rPr lang="en-GB" dirty="0">
                <a:latin typeface="Arial" panose="020B0604020202020204" pitchFamily="34" charset="0"/>
                <a:cs typeface="Arial" panose="020B0604020202020204" pitchFamily="34" charset="0"/>
              </a:rPr>
              <a:t> earlier (page 16). </a:t>
            </a:r>
            <a:endParaRPr lang="en-GB" baseline="-25000" dirty="0">
              <a:latin typeface="Arial" panose="020B0604020202020204" pitchFamily="34" charset="0"/>
              <a:cs typeface="Arial" panose="020B0604020202020204"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2805600055"/>
              </p:ext>
            </p:extLst>
          </p:nvPr>
        </p:nvGraphicFramePr>
        <p:xfrm>
          <a:off x="2379663" y="393700"/>
          <a:ext cx="9748837" cy="1943100"/>
        </p:xfrm>
        <a:graphic>
          <a:graphicData uri="http://schemas.openxmlformats.org/presentationml/2006/ole">
            <mc:AlternateContent xmlns:mc="http://schemas.openxmlformats.org/markup-compatibility/2006">
              <mc:Choice xmlns:v="urn:schemas-microsoft-com:vml" Requires="v">
                <p:oleObj spid="_x0000_s27990" name="Document" r:id="rId4" imgW="9270001" imgH="1845681" progId="Word.Document.12">
                  <p:link updateAutomatic="1"/>
                </p:oleObj>
              </mc:Choice>
              <mc:Fallback>
                <p:oleObj name="Document" r:id="rId4" imgW="9270001" imgH="1845681" progId="Word.Document.12">
                  <p:link updateAutomatic="1"/>
                  <p:pic>
                    <p:nvPicPr>
                      <p:cNvPr id="10" name="Object 9"/>
                      <p:cNvPicPr/>
                      <p:nvPr/>
                    </p:nvPicPr>
                    <p:blipFill>
                      <a:blip r:embed="rId5"/>
                      <a:stretch>
                        <a:fillRect/>
                      </a:stretch>
                    </p:blipFill>
                    <p:spPr>
                      <a:xfrm>
                        <a:off x="2379663" y="393700"/>
                        <a:ext cx="9748837" cy="1943100"/>
                      </a:xfrm>
                      <a:prstGeom prst="rect">
                        <a:avLst/>
                      </a:prstGeom>
                    </p:spPr>
                  </p:pic>
                </p:oleObj>
              </mc:Fallback>
            </mc:AlternateContent>
          </a:graphicData>
        </a:graphic>
      </p:graphicFrame>
      <p:sp>
        <p:nvSpPr>
          <p:cNvPr id="2" name="Rectangle 1"/>
          <p:cNvSpPr/>
          <p:nvPr/>
        </p:nvSpPr>
        <p:spPr>
          <a:xfrm>
            <a:off x="2423955" y="4795898"/>
            <a:ext cx="6096000" cy="276999"/>
          </a:xfrm>
          <a:prstGeom prst="rect">
            <a:avLst/>
          </a:prstGeom>
        </p:spPr>
        <p:txBody>
          <a:bodyPr>
            <a:spAutoFit/>
          </a:bodyPr>
          <a:lstStyle/>
          <a:p>
            <a:endParaRPr lang="en-GB" baseline="-25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CE6486E-3744-47B3-AAE1-FF286A20BB6C}"/>
              </a:ext>
            </a:extLst>
          </p:cNvPr>
          <p:cNvSpPr txBox="1"/>
          <p:nvPr/>
        </p:nvSpPr>
        <p:spPr>
          <a:xfrm>
            <a:off x="6360851" y="4056958"/>
            <a:ext cx="49892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Dominance Variance</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σ²</a:t>
            </a:r>
            <a:r>
              <a:rPr kumimoji="0" lang="en-GB" sz="2400" b="0" i="0" u="none" strike="noStrike" kern="1200" cap="none" spc="0" normalizeH="0" baseline="-2500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a:t>
            </a:r>
            <a:r>
              <a:rPr kumimoji="0" lang="en-GB" sz="2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 (2pq d)²</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lang="en-GB" dirty="0"/>
          </a:p>
        </p:txBody>
      </p:sp>
    </p:spTree>
    <p:extLst>
      <p:ext uri="{BB962C8B-B14F-4D97-AF65-F5344CB8AC3E}">
        <p14:creationId xmlns:p14="http://schemas.microsoft.com/office/powerpoint/2010/main" val="94700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283632" y="2497667"/>
            <a:ext cx="7430961" cy="156966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On the </a:t>
            </a:r>
            <a:r>
              <a:rPr lang="en-GB" sz="2400" dirty="0">
                <a:solidFill>
                  <a:srgbClr val="0000FF"/>
                </a:solidFill>
                <a:latin typeface="Arial" panose="020B0604020202020204" pitchFamily="34" charset="0"/>
                <a:cs typeface="Arial" panose="020B0604020202020204" pitchFamily="34" charset="0"/>
              </a:rPr>
              <a:t>next two pages </a:t>
            </a:r>
            <a:r>
              <a:rPr lang="en-GB" sz="2400" dirty="0">
                <a:latin typeface="Arial" panose="020B0604020202020204" pitchFamily="34" charset="0"/>
                <a:cs typeface="Arial" panose="020B0604020202020204" pitchFamily="34" charset="0"/>
              </a:rPr>
              <a:t>we celebrate the same thing (correlation zero ...) again.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Either you join the party or you skip it. Either choice is fine.</a:t>
            </a:r>
          </a:p>
        </p:txBody>
      </p:sp>
      <p:pic>
        <p:nvPicPr>
          <p:cNvPr id="5" name="Picture 4"/>
          <p:cNvPicPr>
            <a:picLocks noChangeAspect="1"/>
          </p:cNvPicPr>
          <p:nvPr/>
        </p:nvPicPr>
        <p:blipFill>
          <a:blip r:embed="rId2"/>
          <a:stretch>
            <a:fillRect/>
          </a:stretch>
        </p:blipFill>
        <p:spPr>
          <a:xfrm>
            <a:off x="7829382" y="575969"/>
            <a:ext cx="3580448" cy="4780598"/>
          </a:xfrm>
          <a:prstGeom prst="rect">
            <a:avLst/>
          </a:prstGeom>
          <a:effectLst>
            <a:outerShdw blurRad="50800" dist="38100" dir="2700000" algn="tl" rotWithShape="0">
              <a:prstClr val="black">
                <a:alpha val="40000"/>
              </a:prstClr>
            </a:outerShdw>
          </a:effectLst>
        </p:spPr>
      </p:pic>
      <p:sp>
        <p:nvSpPr>
          <p:cNvPr id="7" name="Textfeld 5">
            <a:extLst>
              <a:ext uri="{FF2B5EF4-FFF2-40B4-BE49-F238E27FC236}">
                <a16:creationId xmlns:a16="http://schemas.microsoft.com/office/drawing/2014/main" id="{CB3C4937-D72A-4DF8-BE9D-61C87CFC191E}"/>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61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9719" y="673100"/>
            <a:ext cx="7519428" cy="607029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p:cNvSpPr txBox="1"/>
          <p:nvPr/>
        </p:nvSpPr>
        <p:spPr>
          <a:xfrm>
            <a:off x="70701" y="61277"/>
            <a:ext cx="1202844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Cheers to orthogonality of parameters (</a:t>
            </a:r>
            <a:r>
              <a:rPr lang="en-GB" sz="2400" dirty="0">
                <a:solidFill>
                  <a:schemeClr val="tx1">
                    <a:lumMod val="50000"/>
                    <a:lumOff val="50000"/>
                  </a:schemeClr>
                </a:solidFill>
                <a:latin typeface="Arial" panose="020B0604020202020204" pitchFamily="34" charset="0"/>
                <a:cs typeface="Arial" panose="020B0604020202020204" pitchFamily="34" charset="0"/>
              </a:rPr>
              <a:t>example with p=3/4; a=1; d=2/3</a:t>
            </a:r>
            <a:r>
              <a:rPr lang="en-GB" sz="2400" dirty="0">
                <a:latin typeface="Arial" panose="020B0604020202020204" pitchFamily="34" charset="0"/>
                <a:cs typeface="Arial" panose="020B0604020202020204" pitchFamily="34" charset="0"/>
              </a:rPr>
              <a:t>)</a:t>
            </a:r>
          </a:p>
        </p:txBody>
      </p:sp>
      <p:sp>
        <p:nvSpPr>
          <p:cNvPr id="30" name="TextBox 29"/>
          <p:cNvSpPr txBox="1"/>
          <p:nvPr/>
        </p:nvSpPr>
        <p:spPr>
          <a:xfrm>
            <a:off x="1265626" y="-859899"/>
            <a:ext cx="184731" cy="369332"/>
          </a:xfrm>
          <a:prstGeom prst="rect">
            <a:avLst/>
          </a:prstGeom>
          <a:noFill/>
        </p:spPr>
        <p:txBody>
          <a:bodyPr wrap="none" rtlCol="0">
            <a:spAutoFit/>
          </a:bodyPr>
          <a:lstStyle/>
          <a:p>
            <a:endParaRPr lang="en-GB" dirty="0"/>
          </a:p>
        </p:txBody>
      </p:sp>
      <p:graphicFrame>
        <p:nvGraphicFramePr>
          <p:cNvPr id="31" name="Object 30"/>
          <p:cNvGraphicFramePr>
            <a:graphicFrameLocks noChangeAspect="1"/>
          </p:cNvGraphicFramePr>
          <p:nvPr>
            <p:extLst>
              <p:ext uri="{D42A27DB-BD31-4B8C-83A1-F6EECF244321}">
                <p14:modId xmlns:p14="http://schemas.microsoft.com/office/powerpoint/2010/main" val="204910264"/>
              </p:ext>
            </p:extLst>
          </p:nvPr>
        </p:nvGraphicFramePr>
        <p:xfrm>
          <a:off x="4579719" y="621776"/>
          <a:ext cx="8426450" cy="5792787"/>
        </p:xfrm>
        <a:graphic>
          <a:graphicData uri="http://schemas.openxmlformats.org/presentationml/2006/ole">
            <mc:AlternateContent xmlns:mc="http://schemas.openxmlformats.org/markup-compatibility/2006">
              <mc:Choice xmlns:v="urn:schemas-microsoft-com:vml" Requires="v">
                <p:oleObj spid="_x0000_s57488" name="Document" r:id="rId3" imgW="8426940" imgH="5792897" progId="Word.Document.12">
                  <p:link updateAutomatic="1"/>
                </p:oleObj>
              </mc:Choice>
              <mc:Fallback>
                <p:oleObj name="Document" r:id="rId3" imgW="8426940" imgH="5792897" progId="Word.Document.12">
                  <p:link updateAutomatic="1"/>
                  <p:pic>
                    <p:nvPicPr>
                      <p:cNvPr id="31" name="Object 30"/>
                      <p:cNvPicPr/>
                      <p:nvPr/>
                    </p:nvPicPr>
                    <p:blipFill>
                      <a:blip r:embed="rId4"/>
                      <a:stretch>
                        <a:fillRect/>
                      </a:stretch>
                    </p:blipFill>
                    <p:spPr>
                      <a:xfrm>
                        <a:off x="4579719" y="621776"/>
                        <a:ext cx="8426450" cy="5792787"/>
                      </a:xfrm>
                      <a:prstGeom prst="rect">
                        <a:avLst/>
                      </a:prstGeom>
                    </p:spPr>
                  </p:pic>
                </p:oleObj>
              </mc:Fallback>
            </mc:AlternateContent>
          </a:graphicData>
        </a:graphic>
      </p:graphicFrame>
      <p:grpSp>
        <p:nvGrpSpPr>
          <p:cNvPr id="29" name="Group 28"/>
          <p:cNvGrpSpPr>
            <a:grpSpLocks noChangeAspect="1"/>
          </p:cNvGrpSpPr>
          <p:nvPr/>
        </p:nvGrpSpPr>
        <p:grpSpPr>
          <a:xfrm>
            <a:off x="70701" y="1287477"/>
            <a:ext cx="5040000" cy="3943455"/>
            <a:chOff x="84847" y="433633"/>
            <a:chExt cx="8102338" cy="6339526"/>
          </a:xfrm>
          <a:effectLst>
            <a:outerShdw blurRad="50800" dist="38100" dir="2700000" algn="tl" rotWithShape="0">
              <a:prstClr val="black">
                <a:alpha val="40000"/>
              </a:prstClr>
            </a:outerShdw>
          </a:effectLst>
        </p:grpSpPr>
        <p:sp>
          <p:nvSpPr>
            <p:cNvPr id="6" name="Freeform 5"/>
            <p:cNvSpPr/>
            <p:nvPr/>
          </p:nvSpPr>
          <p:spPr>
            <a:xfrm>
              <a:off x="2036196" y="740004"/>
              <a:ext cx="4440024" cy="6023728"/>
            </a:xfrm>
            <a:custGeom>
              <a:avLst/>
              <a:gdLst>
                <a:gd name="connsiteX0" fmla="*/ 51848 w 4430598"/>
                <a:gd name="connsiteY0" fmla="*/ 0 h 6052008"/>
                <a:gd name="connsiteX1" fmla="*/ 4430598 w 4430598"/>
                <a:gd name="connsiteY1" fmla="*/ 697583 h 6052008"/>
                <a:gd name="connsiteX2" fmla="*/ 4312763 w 4430598"/>
                <a:gd name="connsiteY2" fmla="*/ 6052008 h 6052008"/>
                <a:gd name="connsiteX3" fmla="*/ 0 w 4430598"/>
                <a:gd name="connsiteY3" fmla="*/ 4586140 h 6052008"/>
                <a:gd name="connsiteX4" fmla="*/ 0 w 4430598"/>
                <a:gd name="connsiteY4" fmla="*/ 23567 h 6052008"/>
                <a:gd name="connsiteX0" fmla="*/ 51848 w 4430598"/>
                <a:gd name="connsiteY0" fmla="*/ 0 h 6052008"/>
                <a:gd name="connsiteX1" fmla="*/ 4430598 w 4430598"/>
                <a:gd name="connsiteY1" fmla="*/ 697583 h 6052008"/>
                <a:gd name="connsiteX2" fmla="*/ 4312763 w 4430598"/>
                <a:gd name="connsiteY2" fmla="*/ 6052008 h 6052008"/>
                <a:gd name="connsiteX3" fmla="*/ 0 w 4430598"/>
                <a:gd name="connsiteY3" fmla="*/ 4586140 h 6052008"/>
                <a:gd name="connsiteX4" fmla="*/ 0 w 4430598"/>
                <a:gd name="connsiteY4" fmla="*/ 28280 h 6052008"/>
                <a:gd name="connsiteX0" fmla="*/ 0 w 4440024"/>
                <a:gd name="connsiteY0" fmla="*/ 23567 h 6023728"/>
                <a:gd name="connsiteX1" fmla="*/ 4440024 w 4440024"/>
                <a:gd name="connsiteY1" fmla="*/ 669303 h 6023728"/>
                <a:gd name="connsiteX2" fmla="*/ 4322189 w 4440024"/>
                <a:gd name="connsiteY2" fmla="*/ 6023728 h 6023728"/>
                <a:gd name="connsiteX3" fmla="*/ 9426 w 4440024"/>
                <a:gd name="connsiteY3" fmla="*/ 4557860 h 6023728"/>
                <a:gd name="connsiteX4" fmla="*/ 9426 w 4440024"/>
                <a:gd name="connsiteY4" fmla="*/ 0 h 6023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0024" h="6023728">
                  <a:moveTo>
                    <a:pt x="0" y="23567"/>
                  </a:moveTo>
                  <a:lnTo>
                    <a:pt x="4440024" y="669303"/>
                  </a:lnTo>
                  <a:lnTo>
                    <a:pt x="4322189" y="6023728"/>
                  </a:lnTo>
                  <a:lnTo>
                    <a:pt x="9426" y="4557860"/>
                  </a:lnTo>
                  <a:lnTo>
                    <a:pt x="9426" y="0"/>
                  </a:lnTo>
                </a:path>
              </a:pathLst>
            </a:custGeom>
            <a:solidFill>
              <a:srgbClr val="00CC99">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reeform 4"/>
            <p:cNvSpPr/>
            <p:nvPr/>
          </p:nvSpPr>
          <p:spPr>
            <a:xfrm>
              <a:off x="84847" y="2549950"/>
              <a:ext cx="8102338" cy="2399122"/>
            </a:xfrm>
            <a:custGeom>
              <a:avLst/>
              <a:gdLst>
                <a:gd name="connsiteX0" fmla="*/ 0 w 8102338"/>
                <a:gd name="connsiteY0" fmla="*/ 994528 h 2399122"/>
                <a:gd name="connsiteX1" fmla="*/ 4086519 w 8102338"/>
                <a:gd name="connsiteY1" fmla="*/ 0 h 2399122"/>
                <a:gd name="connsiteX2" fmla="*/ 8102338 w 8102338"/>
                <a:gd name="connsiteY2" fmla="*/ 914400 h 2399122"/>
                <a:gd name="connsiteX3" fmla="*/ 4449451 w 8102338"/>
                <a:gd name="connsiteY3" fmla="*/ 2399122 h 2399122"/>
                <a:gd name="connsiteX4" fmla="*/ 0 w 8102338"/>
                <a:gd name="connsiteY4" fmla="*/ 994528 h 2399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2338" h="2399122">
                  <a:moveTo>
                    <a:pt x="0" y="994528"/>
                  </a:moveTo>
                  <a:lnTo>
                    <a:pt x="4086519" y="0"/>
                  </a:lnTo>
                  <a:lnTo>
                    <a:pt x="8102338" y="914400"/>
                  </a:lnTo>
                  <a:lnTo>
                    <a:pt x="4449451" y="2399122"/>
                  </a:lnTo>
                  <a:lnTo>
                    <a:pt x="0" y="994528"/>
                  </a:lnTo>
                  <a:close/>
                </a:path>
              </a:pathLst>
            </a:custGeom>
            <a:solidFill>
              <a:srgbClr val="5B9BD5">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 name="Straight Connector 9"/>
            <p:cNvCxnSpPr/>
            <p:nvPr/>
          </p:nvCxnSpPr>
          <p:spPr>
            <a:xfrm flipH="1">
              <a:off x="4133659" y="1032235"/>
              <a:ext cx="61274" cy="4963212"/>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271865" y="2917596"/>
              <a:ext cx="3799003" cy="1338606"/>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45622" y="3091992"/>
              <a:ext cx="4378751" cy="1079369"/>
            </a:xfrm>
            <a:prstGeom prst="line">
              <a:avLst/>
            </a:prstGeom>
            <a:ln w="19050">
              <a:noFill/>
            </a:ln>
          </p:spPr>
          <p:style>
            <a:lnRef idx="1">
              <a:schemeClr val="accent1"/>
            </a:lnRef>
            <a:fillRef idx="0">
              <a:schemeClr val="accent1"/>
            </a:fillRef>
            <a:effectRef idx="0">
              <a:schemeClr val="accent1"/>
            </a:effectRef>
            <a:fontRef idx="minor">
              <a:schemeClr val="tx1"/>
            </a:fontRef>
          </p:style>
        </p:cxnSp>
        <p:sp>
          <p:nvSpPr>
            <p:cNvPr id="7" name="Freeform 6"/>
            <p:cNvSpPr/>
            <p:nvPr/>
          </p:nvSpPr>
          <p:spPr>
            <a:xfrm>
              <a:off x="2271865" y="433633"/>
              <a:ext cx="3799003" cy="6339526"/>
            </a:xfrm>
            <a:custGeom>
              <a:avLst/>
              <a:gdLst>
                <a:gd name="connsiteX0" fmla="*/ 42421 w 3799003"/>
                <a:gd name="connsiteY0" fmla="*/ 1291472 h 6339526"/>
                <a:gd name="connsiteX1" fmla="*/ 3799003 w 3799003"/>
                <a:gd name="connsiteY1" fmla="*/ 0 h 6339526"/>
                <a:gd name="connsiteX2" fmla="*/ 3742442 w 3799003"/>
                <a:gd name="connsiteY2" fmla="*/ 4703975 h 6339526"/>
                <a:gd name="connsiteX3" fmla="*/ 0 w 3799003"/>
                <a:gd name="connsiteY3" fmla="*/ 6339526 h 6339526"/>
                <a:gd name="connsiteX4" fmla="*/ 42421 w 3799003"/>
                <a:gd name="connsiteY4" fmla="*/ 1291472 h 6339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9003" h="6339526">
                  <a:moveTo>
                    <a:pt x="42421" y="1291472"/>
                  </a:moveTo>
                  <a:lnTo>
                    <a:pt x="3799003" y="0"/>
                  </a:lnTo>
                  <a:lnTo>
                    <a:pt x="3742442" y="4703975"/>
                  </a:lnTo>
                  <a:lnTo>
                    <a:pt x="0" y="6339526"/>
                  </a:lnTo>
                  <a:lnTo>
                    <a:pt x="42421" y="1291472"/>
                  </a:lnTo>
                  <a:close/>
                </a:path>
              </a:pathLst>
            </a:custGeom>
            <a:solidFill>
              <a:srgbClr val="99FF33">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an 17"/>
            <p:cNvSpPr/>
            <p:nvPr/>
          </p:nvSpPr>
          <p:spPr>
            <a:xfrm>
              <a:off x="4008753" y="3377152"/>
              <a:ext cx="325225" cy="410066"/>
            </a:xfrm>
            <a:prstGeom prst="can">
              <a:avLst>
                <a:gd name="adj" fmla="val 53985"/>
              </a:avLst>
            </a:prstGeom>
            <a:solidFill>
              <a:srgbClr val="000000">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Freeform 14"/>
            <p:cNvSpPr/>
            <p:nvPr/>
          </p:nvSpPr>
          <p:spPr>
            <a:xfrm>
              <a:off x="4110092" y="1055802"/>
              <a:ext cx="2389695" cy="5717356"/>
            </a:xfrm>
            <a:custGeom>
              <a:avLst/>
              <a:gdLst>
                <a:gd name="connsiteX0" fmla="*/ 70701 w 2389695"/>
                <a:gd name="connsiteY0" fmla="*/ 0 h 5717356"/>
                <a:gd name="connsiteX1" fmla="*/ 2389695 w 2389695"/>
                <a:gd name="connsiteY1" fmla="*/ 367645 h 5717356"/>
                <a:gd name="connsiteX2" fmla="*/ 2262433 w 2389695"/>
                <a:gd name="connsiteY2" fmla="*/ 5717356 h 5717356"/>
                <a:gd name="connsiteX3" fmla="*/ 0 w 2389695"/>
                <a:gd name="connsiteY3" fmla="*/ 4944358 h 5717356"/>
                <a:gd name="connsiteX4" fmla="*/ 70701 w 2389695"/>
                <a:gd name="connsiteY4" fmla="*/ 0 h 5717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9695" h="5717356">
                  <a:moveTo>
                    <a:pt x="70701" y="0"/>
                  </a:moveTo>
                  <a:lnTo>
                    <a:pt x="2389695" y="367645"/>
                  </a:lnTo>
                  <a:lnTo>
                    <a:pt x="2262433" y="5717356"/>
                  </a:lnTo>
                  <a:lnTo>
                    <a:pt x="0" y="4944358"/>
                  </a:lnTo>
                  <a:lnTo>
                    <a:pt x="70701" y="0"/>
                  </a:lnTo>
                  <a:close/>
                </a:path>
              </a:pathLst>
            </a:custGeom>
            <a:solidFill>
              <a:srgbClr val="00CC99">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Freeform 15"/>
            <p:cNvSpPr/>
            <p:nvPr/>
          </p:nvSpPr>
          <p:spPr>
            <a:xfrm>
              <a:off x="2267152" y="3591612"/>
              <a:ext cx="4166647" cy="1381027"/>
            </a:xfrm>
            <a:custGeom>
              <a:avLst/>
              <a:gdLst>
                <a:gd name="connsiteX0" fmla="*/ 1871221 w 4166647"/>
                <a:gd name="connsiteY0" fmla="*/ 0 h 1381027"/>
                <a:gd name="connsiteX1" fmla="*/ 0 w 4166647"/>
                <a:gd name="connsiteY1" fmla="*/ 650450 h 1381027"/>
                <a:gd name="connsiteX2" fmla="*/ 2300140 w 4166647"/>
                <a:gd name="connsiteY2" fmla="*/ 1381027 h 1381027"/>
                <a:gd name="connsiteX3" fmla="*/ 4166647 w 4166647"/>
                <a:gd name="connsiteY3" fmla="*/ 575035 h 1381027"/>
                <a:gd name="connsiteX4" fmla="*/ 1871221 w 4166647"/>
                <a:gd name="connsiteY4" fmla="*/ 0 h 1381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6647" h="1381027">
                  <a:moveTo>
                    <a:pt x="1871221" y="0"/>
                  </a:moveTo>
                  <a:lnTo>
                    <a:pt x="0" y="650450"/>
                  </a:lnTo>
                  <a:lnTo>
                    <a:pt x="2300140" y="1381027"/>
                  </a:lnTo>
                  <a:lnTo>
                    <a:pt x="4166647" y="575035"/>
                  </a:lnTo>
                  <a:lnTo>
                    <a:pt x="1871221" y="0"/>
                  </a:lnTo>
                  <a:close/>
                </a:path>
              </a:pathLst>
            </a:custGeom>
            <a:solidFill>
              <a:srgbClr val="5B9BD5">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0" name="Straight Arrow Connector 19"/>
            <p:cNvCxnSpPr/>
            <p:nvPr/>
          </p:nvCxnSpPr>
          <p:spPr>
            <a:xfrm>
              <a:off x="4128953" y="3623623"/>
              <a:ext cx="3789575" cy="928541"/>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357465" y="3613019"/>
              <a:ext cx="2776194" cy="9497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4131304" y="533546"/>
              <a:ext cx="32992" cy="3101025"/>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70702" y="5912397"/>
            <a:ext cx="4179566" cy="830997"/>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lvl="0"/>
            <a:r>
              <a:rPr lang="en-GB" sz="2400" dirty="0">
                <a:solidFill>
                  <a:prstClr val="black"/>
                </a:solidFill>
                <a:latin typeface="Arial" panose="020B0604020202020204" pitchFamily="34" charset="0"/>
                <a:cs typeface="Arial" panose="020B0604020202020204" pitchFamily="34" charset="0"/>
              </a:rPr>
              <a:t>Can we indeed ‚simply‘ write:</a:t>
            </a:r>
          </a:p>
          <a:p>
            <a:pPr lvl="0"/>
            <a:r>
              <a:rPr lang="en-GB"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σ²</a:t>
            </a:r>
            <a:r>
              <a:rPr lang="en-GB" sz="24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σ²</a:t>
            </a:r>
            <a:r>
              <a:rPr lang="en-GB" sz="24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sz="24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26456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701" y="740833"/>
            <a:ext cx="5927932" cy="491913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70701" y="61277"/>
            <a:ext cx="1202844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Cheers and hurray to the orthogonality of parameters</a:t>
            </a:r>
          </a:p>
        </p:txBody>
      </p:sp>
      <p:sp>
        <p:nvSpPr>
          <p:cNvPr id="30" name="TextBox 29"/>
          <p:cNvSpPr txBox="1"/>
          <p:nvPr/>
        </p:nvSpPr>
        <p:spPr>
          <a:xfrm>
            <a:off x="1265626" y="-859899"/>
            <a:ext cx="184731" cy="369332"/>
          </a:xfrm>
          <a:prstGeom prst="rect">
            <a:avLst/>
          </a:prstGeom>
          <a:noFill/>
        </p:spPr>
        <p:txBody>
          <a:bodyPr wrap="none" rtlCol="0">
            <a:spAutoFit/>
          </a:bodyPr>
          <a:lstStyle/>
          <a:p>
            <a:endParaRPr lang="en-GB" dirty="0"/>
          </a:p>
        </p:txBody>
      </p:sp>
      <p:graphicFrame>
        <p:nvGraphicFramePr>
          <p:cNvPr id="31" name="Object 30"/>
          <p:cNvGraphicFramePr>
            <a:graphicFrameLocks noChangeAspect="1"/>
          </p:cNvGraphicFramePr>
          <p:nvPr>
            <p:extLst>
              <p:ext uri="{D42A27DB-BD31-4B8C-83A1-F6EECF244321}">
                <p14:modId xmlns:p14="http://schemas.microsoft.com/office/powerpoint/2010/main" val="1360339701"/>
              </p:ext>
            </p:extLst>
          </p:nvPr>
        </p:nvGraphicFramePr>
        <p:xfrm>
          <a:off x="72672" y="664458"/>
          <a:ext cx="7200000" cy="4949660"/>
        </p:xfrm>
        <a:graphic>
          <a:graphicData uri="http://schemas.openxmlformats.org/presentationml/2006/ole">
            <mc:AlternateContent xmlns:mc="http://schemas.openxmlformats.org/markup-compatibility/2006">
              <mc:Choice xmlns:v="urn:schemas-microsoft-com:vml" Requires="v">
                <p:oleObj spid="_x0000_s58513" name="Document" r:id="rId3" imgW="8426940" imgH="5792897" progId="Word.Document.12">
                  <p:link updateAutomatic="1"/>
                </p:oleObj>
              </mc:Choice>
              <mc:Fallback>
                <p:oleObj name="Document" r:id="rId3" imgW="8426940" imgH="5792897" progId="Word.Document.12">
                  <p:link updateAutomatic="1"/>
                  <p:pic>
                    <p:nvPicPr>
                      <p:cNvPr id="31" name="Object 30"/>
                      <p:cNvPicPr/>
                      <p:nvPr/>
                    </p:nvPicPr>
                    <p:blipFill>
                      <a:blip r:embed="rId4"/>
                      <a:stretch>
                        <a:fillRect/>
                      </a:stretch>
                    </p:blipFill>
                    <p:spPr>
                      <a:xfrm>
                        <a:off x="72672" y="664458"/>
                        <a:ext cx="7200000" cy="4949660"/>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3" name="TextBox 2"/>
              <p:cNvSpPr txBox="1"/>
              <p:nvPr/>
            </p:nvSpPr>
            <p:spPr>
              <a:xfrm>
                <a:off x="6098019" y="787232"/>
                <a:ext cx="6001128" cy="231063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this example, we took p=0.75, a=1, d=2/3 (just to have unsuspicious values). </a:t>
                </a:r>
              </a:p>
              <a:p>
                <a:r>
                  <a:rPr lang="en-GB" dirty="0">
                    <a:latin typeface="Arial" panose="020B0604020202020204" pitchFamily="34" charset="0"/>
                    <a:cs typeface="Arial" panose="020B0604020202020204" pitchFamily="34" charset="0"/>
                  </a:rPr>
                  <a:t>You see: The 9 genotypes that combine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0.1</a:t>
                </a:r>
                <a14:m>
                  <m:oMath xmlns:m="http://schemas.openxmlformats.org/officeDocument/2006/math">
                    <m:acc>
                      <m:accPr>
                        <m:chr m:val="̅"/>
                        <m:ctrlPr>
                          <a:rPr lang="en-GB" i="1">
                            <a:latin typeface="Cambria Math" panose="02040503050406030204" pitchFamily="18" charset="0"/>
                          </a:rPr>
                        </m:ctrlPr>
                      </m:accPr>
                      <m:e>
                        <m:r>
                          <a:rPr lang="en-GB">
                            <a:latin typeface="Cambria Math" panose="02040503050406030204" pitchFamily="18" charset="0"/>
                          </a:rPr>
                          <m:t>6</m:t>
                        </m:r>
                      </m:e>
                    </m:acc>
                  </m:oMath>
                </a14:m>
                <a:r>
                  <a:rPr lang="en-GB" dirty="0">
                    <a:latin typeface="Arial" panose="020B0604020202020204" pitchFamily="34" charset="0"/>
                    <a:cs typeface="Arial" panose="020B0604020202020204" pitchFamily="34" charset="0"/>
                  </a:rPr>
                  <a:t>  with δ</a:t>
                </a:r>
                <a:r>
                  <a:rPr lang="en-GB" baseline="-25000" dirty="0">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 -0.08</a:t>
                </a:r>
                <a14:m>
                  <m:oMath xmlns:m="http://schemas.openxmlformats.org/officeDocument/2006/math">
                    <m:acc>
                      <m:accPr>
                        <m:chr m:val="̅"/>
                        <m:ctrlPr>
                          <a:rPr lang="en-GB" i="1">
                            <a:latin typeface="Cambria Math" panose="02040503050406030204" pitchFamily="18" charset="0"/>
                          </a:rPr>
                        </m:ctrlPr>
                      </m:accPr>
                      <m:e>
                        <m:r>
                          <a:rPr lang="en-GB">
                            <a:latin typeface="Cambria Math" panose="02040503050406030204" pitchFamily="18" charset="0"/>
                          </a:rPr>
                          <m:t>3</m:t>
                        </m:r>
                      </m:e>
                    </m:acc>
                  </m:oMath>
                </a14:m>
                <a:r>
                  <a:rPr lang="en-GB" dirty="0">
                    <a:latin typeface="Arial" panose="020B0604020202020204" pitchFamily="34" charset="0"/>
                    <a:ea typeface="Calibri" panose="020F0502020204030204" pitchFamily="34" charset="0"/>
                    <a:cs typeface="Arial" panose="020B0604020202020204" pitchFamily="34" charset="0"/>
                  </a:rPr>
                  <a:t> exactly compensate the three ones that combine</a:t>
                </a:r>
                <a:r>
                  <a:rPr lang="en-GB" dirty="0">
                    <a:latin typeface="Arial" panose="020B0604020202020204" pitchFamily="34" charset="0"/>
                    <a:cs typeface="Arial" panose="020B0604020202020204" pitchFamily="34" charset="0"/>
                  </a:rPr>
                  <a:t>  α</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0.1</a:t>
                </a:r>
                <a14:m>
                  <m:oMath xmlns:m="http://schemas.openxmlformats.org/officeDocument/2006/math">
                    <m:acc>
                      <m:accPr>
                        <m:chr m:val="̅"/>
                        <m:ctrlPr>
                          <a:rPr lang="en-GB" i="1">
                            <a:latin typeface="Cambria Math" panose="02040503050406030204" pitchFamily="18" charset="0"/>
                          </a:rPr>
                        </m:ctrlPr>
                      </m:accPr>
                      <m:e>
                        <m:r>
                          <a:rPr lang="en-GB">
                            <a:latin typeface="Cambria Math" panose="02040503050406030204" pitchFamily="18" charset="0"/>
                          </a:rPr>
                          <m:t>6</m:t>
                        </m:r>
                      </m:e>
                    </m:acc>
                  </m:oMath>
                </a14:m>
                <a:r>
                  <a:rPr lang="en-GB" dirty="0">
                    <a:latin typeface="Arial" panose="020B0604020202020204" pitchFamily="34" charset="0"/>
                    <a:cs typeface="Arial" panose="020B0604020202020204" pitchFamily="34" charset="0"/>
                  </a:rPr>
                  <a:t>  with δ</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=0.25. </a:t>
                </a:r>
                <a:br>
                  <a:rPr lang="en-GB" dirty="0">
                    <a:latin typeface="Arial" panose="020B0604020202020204" pitchFamily="34" charset="0"/>
                    <a:cs typeface="Arial" panose="020B0604020202020204" pitchFamily="34" charset="0"/>
                  </a:rPr>
                </a:br>
                <a:r>
                  <a:rPr lang="en-GB" dirty="0">
                    <a:latin typeface="Arial" panose="020B0604020202020204" pitchFamily="34" charset="0"/>
                    <a:ea typeface="Calibri" panose="020F0502020204030204" pitchFamily="34" charset="0"/>
                    <a:cs typeface="Arial" panose="020B0604020202020204" pitchFamily="34" charset="0"/>
                  </a:rPr>
                  <a:t>9 ∙ (-</a:t>
                </a:r>
                <a:r>
                  <a:rPr lang="en-GB" dirty="0">
                    <a:latin typeface="Arial" panose="020B0604020202020204" pitchFamily="34" charset="0"/>
                    <a:cs typeface="Arial" panose="020B0604020202020204" pitchFamily="34" charset="0"/>
                  </a:rPr>
                  <a:t>0.08</a:t>
                </a:r>
                <a14:m>
                  <m:oMath xmlns:m="http://schemas.openxmlformats.org/officeDocument/2006/math">
                    <m:acc>
                      <m:accPr>
                        <m:chr m:val="̅"/>
                        <m:ctrlPr>
                          <a:rPr lang="en-GB" i="1">
                            <a:latin typeface="Cambria Math" panose="02040503050406030204" pitchFamily="18" charset="0"/>
                          </a:rPr>
                        </m:ctrlPr>
                      </m:accPr>
                      <m:e>
                        <m:r>
                          <a:rPr lang="en-GB">
                            <a:latin typeface="Cambria Math" panose="02040503050406030204" pitchFamily="18" charset="0"/>
                          </a:rPr>
                          <m:t>3</m:t>
                        </m:r>
                      </m:e>
                    </m:acc>
                  </m:oMath>
                </a14:m>
                <a:r>
                  <a:rPr lang="en-GB" dirty="0">
                    <a:latin typeface="Arial" panose="020B0604020202020204" pitchFamily="34" charset="0"/>
                    <a:ea typeface="Calibri" panose="020F0502020204030204" pitchFamily="34" charset="0"/>
                    <a:cs typeface="Arial" panose="020B0604020202020204" pitchFamily="34" charset="0"/>
                  </a:rPr>
                  <a:t>)  = </a:t>
                </a:r>
                <a:r>
                  <a:rPr lang="en-GB"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-0.75  </a:t>
                </a:r>
                <a:r>
                  <a:rPr lang="en-GB" dirty="0">
                    <a:latin typeface="Arial" panose="020B0604020202020204" pitchFamily="34" charset="0"/>
                    <a:ea typeface="Calibri" panose="020F0502020204030204" pitchFamily="34" charset="0"/>
                    <a:cs typeface="Arial" panose="020B0604020202020204" pitchFamily="34" charset="0"/>
                  </a:rPr>
                  <a:t>►◄   3 ∙ (+</a:t>
                </a:r>
                <a:r>
                  <a:rPr lang="en-GB" dirty="0">
                    <a:latin typeface="Arial" panose="020B0604020202020204" pitchFamily="34" charset="0"/>
                    <a:cs typeface="Arial" panose="020B0604020202020204" pitchFamily="34" charset="0"/>
                  </a:rPr>
                  <a:t>0.25</a:t>
                </a:r>
                <a:r>
                  <a:rPr lang="en-GB" dirty="0">
                    <a:latin typeface="Arial" panose="020B0604020202020204" pitchFamily="34" charset="0"/>
                    <a:ea typeface="Calibri" panose="020F0502020204030204" pitchFamily="34" charset="0"/>
                    <a:cs typeface="Arial" panose="020B0604020202020204" pitchFamily="34" charset="0"/>
                  </a:rPr>
                  <a:t>) = </a:t>
                </a:r>
                <a:r>
                  <a:rPr lang="en-GB"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+0.75</a:t>
                </a:r>
                <a:r>
                  <a:rPr lang="en-GB" dirty="0">
                    <a:latin typeface="Arial" panose="020B0604020202020204" pitchFamily="34" charset="0"/>
                    <a:ea typeface="Calibri" panose="020F050202020403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Correspondingly for those remaining 4 genotypes (that received the allele A2 from their parent 1).</a:t>
                </a:r>
              </a:p>
            </p:txBody>
          </p:sp>
        </mc:Choice>
        <mc:Fallback xmlns="">
          <p:sp>
            <p:nvSpPr>
              <p:cNvPr id="3" name="TextBox 2"/>
              <p:cNvSpPr txBox="1">
                <a:spLocks noRot="1" noChangeAspect="1" noMove="1" noResize="1" noEditPoints="1" noAdjustHandles="1" noChangeArrowheads="1" noChangeShapeType="1" noTextEdit="1"/>
              </p:cNvSpPr>
              <p:nvPr/>
            </p:nvSpPr>
            <p:spPr>
              <a:xfrm>
                <a:off x="6098019" y="787232"/>
                <a:ext cx="6001128" cy="2310633"/>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23" name="TextBox 22"/>
          <p:cNvSpPr txBox="1"/>
          <p:nvPr/>
        </p:nvSpPr>
        <p:spPr>
          <a:xfrm>
            <a:off x="6098019" y="3452718"/>
            <a:ext cx="6001128"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Not only are α</a:t>
            </a:r>
            <a:r>
              <a:rPr lang="en-GB" baseline="-25000" dirty="0">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and α</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uncorrelated, both are </a:t>
            </a:r>
            <a:r>
              <a:rPr lang="en-GB" dirty="0" err="1">
                <a:latin typeface="Arial" panose="020B0604020202020204" pitchFamily="34" charset="0"/>
                <a:cs typeface="Arial" panose="020B0604020202020204" pitchFamily="34" charset="0"/>
              </a:rPr>
              <a:t>uncorre-lated</a:t>
            </a:r>
            <a:r>
              <a:rPr lang="en-GB" dirty="0">
                <a:latin typeface="Arial" panose="020B0604020202020204" pitchFamily="34" charset="0"/>
                <a:cs typeface="Arial" panose="020B0604020202020204" pitchFamily="34" charset="0"/>
              </a:rPr>
              <a:t> to the deltas. Hence, when adding the variances caused by α</a:t>
            </a:r>
            <a:r>
              <a:rPr lang="en-GB" baseline="-25000" dirty="0">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and α</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we have not to consider covariance. When writing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σ²</a:t>
            </a:r>
            <a:r>
              <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trike="sngStrike" dirty="0">
                <a:solidFill>
                  <a:srgbClr val="0000FF"/>
                </a:solidFill>
                <a:latin typeface="Arial" panose="020B0604020202020204" pitchFamily="34" charset="0"/>
                <a:cs typeface="Arial" panose="020B0604020202020204" pitchFamily="34" charset="0"/>
              </a:rPr>
              <a:t>(+ 2 </a:t>
            </a:r>
            <a:r>
              <a:rPr lang="en-GB" strike="sngStrike" dirty="0" err="1">
                <a:solidFill>
                  <a:srgbClr val="0000FF"/>
                </a:solidFill>
                <a:latin typeface="Arial" panose="020B0604020202020204" pitchFamily="34" charset="0"/>
                <a:cs typeface="Arial" panose="020B0604020202020204" pitchFamily="34" charset="0"/>
              </a:rPr>
              <a:t>cov</a:t>
            </a:r>
            <a:r>
              <a:rPr lang="en-GB" strike="sngStrike" baseline="-25000" dirty="0" err="1">
                <a:solidFill>
                  <a:srgbClr val="0000FF"/>
                </a:solidFill>
                <a:latin typeface="Arial" panose="020B0604020202020204" pitchFamily="34" charset="0"/>
                <a:cs typeface="Arial" panose="020B0604020202020204" pitchFamily="34" charset="0"/>
              </a:rPr>
              <a:t>AD</a:t>
            </a:r>
            <a:r>
              <a:rPr lang="en-GB" strike="sngStrike" baseline="-25000" dirty="0">
                <a:solidFill>
                  <a:srgbClr val="0000FF"/>
                </a:solidFill>
                <a:latin typeface="Arial" panose="020B0604020202020204" pitchFamily="34" charset="0"/>
                <a:cs typeface="Arial" panose="020B0604020202020204" pitchFamily="34" charset="0"/>
              </a:rPr>
              <a:t>)</a:t>
            </a:r>
            <a:r>
              <a:rPr lang="en-GB" strike="sngStrike"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we have no covariance to consider. </a:t>
            </a:r>
            <a:r>
              <a:rPr lang="en-GB" dirty="0">
                <a:solidFill>
                  <a:srgbClr val="0000FF"/>
                </a:solidFill>
                <a:latin typeface="Arial" panose="020B0604020202020204" pitchFamily="34" charset="0"/>
                <a:cs typeface="Arial" panose="020B0604020202020204" pitchFamily="34" charset="0"/>
              </a:rPr>
              <a:t>How extremely friendly</a:t>
            </a:r>
            <a:r>
              <a:rPr lang="en-GB" dirty="0">
                <a:latin typeface="Arial" panose="020B0604020202020204" pitchFamily="34" charset="0"/>
                <a:cs typeface="Arial" panose="020B0604020202020204" pitchFamily="34" charset="0"/>
              </a:rPr>
              <a:t>!  </a:t>
            </a:r>
          </a:p>
        </p:txBody>
      </p:sp>
      <p:sp>
        <p:nvSpPr>
          <p:cNvPr id="25" name="TextBox 24"/>
          <p:cNvSpPr txBox="1"/>
          <p:nvPr/>
        </p:nvSpPr>
        <p:spPr>
          <a:xfrm>
            <a:off x="7272671" y="5708781"/>
            <a:ext cx="482647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2400" dirty="0">
                <a:solidFill>
                  <a:srgbClr val="0000FF"/>
                </a:solidFill>
                <a:latin typeface="Arial" panose="020B0604020202020204" pitchFamily="34" charset="0"/>
                <a:cs typeface="Arial" panose="020B0604020202020204" pitchFamily="34" charset="0"/>
              </a:rPr>
              <a:t>This</a:t>
            </a:r>
            <a:r>
              <a:rPr lang="en-GB" sz="2400" dirty="0">
                <a:solidFill>
                  <a:srgbClr val="C0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is quite unusual.  Usually: </a:t>
            </a:r>
          </a:p>
          <a:p>
            <a:pPr algn="ctr"/>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a:t>
            </a:r>
            <a:r>
              <a:rPr lang="en-GB" sz="2400" baseline="-25000" dirty="0" err="1">
                <a:latin typeface="Arial" panose="020B0604020202020204" pitchFamily="34" charset="0"/>
                <a:cs typeface="Arial" panose="020B0604020202020204" pitchFamily="34" charset="0"/>
              </a:rPr>
              <a:t>x+y</a:t>
            </a:r>
            <a:r>
              <a:rPr lang="en-GB" sz="2400" baseline="-25000" dirty="0">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 σ²</a:t>
            </a:r>
            <a:r>
              <a:rPr lang="en-GB" sz="2400" baseline="-25000"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 + σ²</a:t>
            </a:r>
            <a:r>
              <a:rPr lang="en-GB" sz="2400" baseline="-25000" dirty="0">
                <a:latin typeface="Arial" panose="020B0604020202020204" pitchFamily="34" charset="0"/>
                <a:cs typeface="Arial" panose="020B0604020202020204" pitchFamily="34" charset="0"/>
              </a:rPr>
              <a:t>(y)</a:t>
            </a:r>
            <a:r>
              <a:rPr lang="en-GB" sz="2400" dirty="0">
                <a:latin typeface="Arial" panose="020B0604020202020204" pitchFamily="34" charset="0"/>
                <a:cs typeface="Arial" panose="020B0604020202020204" pitchFamily="34" charset="0"/>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+ 2∙cov</a:t>
            </a:r>
            <a:r>
              <a:rPr lang="en-GB" sz="24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400" baseline="-250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xy</a:t>
            </a:r>
            <a:r>
              <a:rPr lang="en-GB" sz="24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p:cNvSpPr txBox="1"/>
          <p:nvPr/>
        </p:nvSpPr>
        <p:spPr>
          <a:xfrm>
            <a:off x="70701" y="5708781"/>
            <a:ext cx="706283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This polite orthogonality and un-correlatedness can be proven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honest Algebra. </a:t>
            </a:r>
            <a:r>
              <a:rPr lang="en-GB" dirty="0">
                <a:solidFill>
                  <a:srgbClr val="0000FF"/>
                </a:solidFill>
                <a:latin typeface="Arial" panose="020B0604020202020204" pitchFamily="34" charset="0"/>
                <a:cs typeface="Arial" panose="020B0604020202020204" pitchFamily="34" charset="0"/>
              </a:rPr>
              <a:t>Go for it</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And, of course: If you abandon HWE, it does not hold any more!</a:t>
            </a:r>
          </a:p>
        </p:txBody>
      </p:sp>
    </p:spTree>
    <p:extLst>
      <p:ext uri="{BB962C8B-B14F-4D97-AF65-F5344CB8AC3E}">
        <p14:creationId xmlns:p14="http://schemas.microsoft.com/office/powerpoint/2010/main" val="407016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34</a:t>
            </a:fld>
            <a:endParaRPr lang="en-GB" sz="2400" dirty="0"/>
          </a:p>
        </p:txBody>
      </p:sp>
      <p:sp>
        <p:nvSpPr>
          <p:cNvPr id="3" name="Abgerundete rechteckige Legende 4"/>
          <p:cNvSpPr/>
          <p:nvPr/>
        </p:nvSpPr>
        <p:spPr>
          <a:xfrm>
            <a:off x="96000" y="45205"/>
            <a:ext cx="11939973" cy="6320353"/>
          </a:xfrm>
          <a:prstGeom prst="wedgeRoundRectCallout">
            <a:avLst>
              <a:gd name="adj1" fmla="val -50149"/>
              <a:gd name="adj2" fmla="val 57125"/>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6" name="Picture 5">
            <a:extLst>
              <a:ext uri="{FF2B5EF4-FFF2-40B4-BE49-F238E27FC236}">
                <a16:creationId xmlns:a16="http://schemas.microsoft.com/office/drawing/2014/main" id="{C1101710-6193-4E0D-B60D-970015722C3E}"/>
              </a:ext>
            </a:extLst>
          </p:cNvPr>
          <p:cNvPicPr>
            <a:picLocks noChangeAspect="1"/>
          </p:cNvPicPr>
          <p:nvPr/>
        </p:nvPicPr>
        <p:blipFill>
          <a:blip r:embed="rId2"/>
          <a:stretch>
            <a:fillRect/>
          </a:stretch>
        </p:blipFill>
        <p:spPr>
          <a:xfrm>
            <a:off x="1235496" y="97966"/>
            <a:ext cx="9155817" cy="6103878"/>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922A956F-3857-41E3-B6CD-163CC564C672}"/>
              </a:ext>
            </a:extLst>
          </p:cNvPr>
          <p:cNvSpPr txBox="1"/>
          <p:nvPr/>
        </p:nvSpPr>
        <p:spPr>
          <a:xfrm>
            <a:off x="76199" y="5836704"/>
            <a:ext cx="284899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UNPLAB-QuGen_Ch-9[</a:t>
            </a:r>
            <a:r>
              <a:rPr lang="de-DE" dirty="0" err="1"/>
              <a:t>Decomp-GenV</a:t>
            </a:r>
            <a:r>
              <a:rPr lang="de-DE" dirty="0"/>
              <a:t> II]</a:t>
            </a:r>
          </a:p>
        </p:txBody>
      </p:sp>
    </p:spTree>
    <p:extLst>
      <p:ext uri="{BB962C8B-B14F-4D97-AF65-F5344CB8AC3E}">
        <p14:creationId xmlns:p14="http://schemas.microsoft.com/office/powerpoint/2010/main" val="245715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 name="Rectangle 4"/>
          <p:cNvSpPr/>
          <p:nvPr/>
        </p:nvSpPr>
        <p:spPr>
          <a:xfrm>
            <a:off x="349582" y="562978"/>
            <a:ext cx="11730565" cy="4975721"/>
          </a:xfrm>
          <a:prstGeom prst="rect">
            <a:avLst/>
          </a:prstGeom>
        </p:spPr>
        <p:txBody>
          <a:bodyPr wrap="square">
            <a:spAutoFit/>
          </a:bodyPr>
          <a:lstStyle/>
          <a:p>
            <a:pPr>
              <a:spcAft>
                <a:spcPts val="80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See UNPLAB Chapters named ‚h²_GxE‘</a:t>
            </a:r>
          </a:p>
          <a:p>
            <a:pPr>
              <a:spcAft>
                <a:spcPts val="80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The </a:t>
            </a:r>
            <a:r>
              <a:rPr lang="en-GB" sz="2400" b="1" dirty="0">
                <a:solidFill>
                  <a:srgbClr val="006600"/>
                </a:solidFill>
                <a:latin typeface="Arial" panose="020B0604020202020204" pitchFamily="34" charset="0"/>
                <a:ea typeface="Calibri" panose="020F0502020204030204" pitchFamily="34" charset="0"/>
                <a:cs typeface="Arial" panose="020B0604020202020204" pitchFamily="34" charset="0"/>
              </a:rPr>
              <a:t>phenotypic</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 value of a genotype as measured in 1 field plot in 1 environment</a:t>
            </a:r>
          </a:p>
          <a:p>
            <a:pPr>
              <a:spcAft>
                <a:spcPts val="80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is ‚explained‘ by simple linear modelling </a:t>
            </a:r>
            <a:r>
              <a:rPr lang="en-GB" sz="24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(we usually do it like this, hm ... )</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 </a:t>
            </a:r>
          </a:p>
          <a:p>
            <a:pPr>
              <a:spcAft>
                <a:spcPts val="80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Y    </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 µ + </a:t>
            </a:r>
            <a:r>
              <a:rPr lang="en-GB" sz="2400" dirty="0">
                <a:solidFill>
                  <a:srgbClr val="0000FF"/>
                </a:solidFill>
                <a:latin typeface="Arial" panose="020B0604020202020204" pitchFamily="34" charset="0"/>
                <a:ea typeface="Calibri" panose="020F0502020204030204" pitchFamily="34" charset="0"/>
                <a:cs typeface="Arial" panose="020B0604020202020204" pitchFamily="34" charset="0"/>
              </a:rPr>
              <a:t>G</a:t>
            </a: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   + E    + GE   + R(GE)</a:t>
            </a:r>
            <a:endParaRPr lang="en-GB" sz="2400" dirty="0">
              <a:latin typeface="Arial" panose="020B0604020202020204" pitchFamily="34" charset="0"/>
              <a:cs typeface="Arial" panose="020B0604020202020204" pitchFamily="34" charset="0"/>
            </a:endParaRPr>
          </a:p>
          <a:p>
            <a:pPr>
              <a:spcAft>
                <a:spcPts val="800"/>
              </a:spcAft>
            </a:pPr>
            <a:r>
              <a:rPr lang="en-GB" sz="2400" dirty="0">
                <a:latin typeface="Arial" panose="020B0604020202020204" pitchFamily="34" charset="0"/>
                <a:cs typeface="Arial" panose="020B0604020202020204" pitchFamily="34" charset="0"/>
              </a:rPr>
              <a:t>The variance between such </a:t>
            </a:r>
            <a:r>
              <a:rPr lang="en-GB" sz="2400" dirty="0">
                <a:solidFill>
                  <a:srgbClr val="006600"/>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values of a panel of such genotypes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is correspondingly written as you see here </a:t>
            </a:r>
            <a:r>
              <a:rPr lang="en-GB" sz="2400" dirty="0">
                <a:solidFill>
                  <a:schemeClr val="tx1">
                    <a:lumMod val="50000"/>
                    <a:lumOff val="50000"/>
                  </a:schemeClr>
                </a:solidFill>
                <a:latin typeface="Arial" panose="020B0604020202020204" pitchFamily="34" charset="0"/>
                <a:cs typeface="Arial" panose="020B0604020202020204" pitchFamily="34" charset="0"/>
              </a:rPr>
              <a:t>- without covariance because … ;-) you know why, don’t you!?</a:t>
            </a:r>
          </a:p>
          <a:p>
            <a:pPr>
              <a:spcAft>
                <a:spcPts val="800"/>
              </a:spcAft>
            </a:pPr>
            <a:r>
              <a:rPr lang="en-GB" sz="2400" b="1"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solidFill>
                  <a:srgbClr val="006600"/>
                </a:solidFill>
                <a:latin typeface="Arial" panose="020B0604020202020204" pitchFamily="34" charset="0"/>
                <a:cs typeface="Arial" panose="020B0604020202020204" pitchFamily="34" charset="0"/>
              </a:rPr>
              <a:t>P</a:t>
            </a:r>
            <a:r>
              <a:rPr lang="en-GB" sz="2400" dirty="0">
                <a:solidFill>
                  <a:srgbClr val="0066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solidFill>
                  <a:srgbClr val="0000FF"/>
                </a:solidFill>
                <a:latin typeface="Arial" panose="020B0604020202020204" pitchFamily="34" charset="0"/>
                <a:cs typeface="Arial" panose="020B0604020202020204" pitchFamily="34" charset="0"/>
              </a:rPr>
              <a:t>G</a:t>
            </a:r>
            <a:r>
              <a:rPr lang="en-GB" sz="2400" dirty="0">
                <a:latin typeface="Arial" panose="020B0604020202020204" pitchFamily="34" charset="0"/>
                <a:cs typeface="Arial" panose="020B0604020202020204" pitchFamily="34" charset="0"/>
              </a:rPr>
              <a:t>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GE</a:t>
            </a:r>
            <a:r>
              <a:rPr lang="en-GB" sz="2400" dirty="0">
                <a:latin typeface="Arial" panose="020B0604020202020204" pitchFamily="34" charset="0"/>
                <a:cs typeface="Arial" panose="020B0604020202020204" pitchFamily="34" charset="0"/>
              </a:rPr>
              <a:t> + </a:t>
            </a:r>
            <a:r>
              <a:rPr lang="en-GB"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R(GE)</a:t>
            </a:r>
            <a:endParaRPr lang="en-GB" sz="2400" baseline="-25000" dirty="0">
              <a:solidFill>
                <a:srgbClr val="0000FF"/>
              </a:solidFill>
              <a:latin typeface="Arial" panose="020B0604020202020204" pitchFamily="34" charset="0"/>
              <a:cs typeface="Arial" panose="020B0604020202020204" pitchFamily="34" charset="0"/>
            </a:endParaRPr>
          </a:p>
          <a:p>
            <a:pPr>
              <a:spcAft>
                <a:spcPts val="800"/>
              </a:spcAft>
            </a:pPr>
            <a:r>
              <a:rPr lang="en-GB" sz="2400" dirty="0">
                <a:latin typeface="Arial" panose="020B0604020202020204" pitchFamily="34" charset="0"/>
                <a:cs typeface="Arial" panose="020B0604020202020204" pitchFamily="34" charset="0"/>
              </a:rPr>
              <a:t>We now precede beyond this. We already </a:t>
            </a:r>
            <a:r>
              <a:rPr lang="en-GB" sz="2400" dirty="0">
                <a:solidFill>
                  <a:srgbClr val="C00000"/>
                </a:solidFill>
                <a:latin typeface="Arial" panose="020B0604020202020204" pitchFamily="34" charset="0"/>
                <a:cs typeface="Arial" panose="020B0604020202020204" pitchFamily="34" charset="0"/>
              </a:rPr>
              <a:t>de</a:t>
            </a:r>
            <a:r>
              <a:rPr lang="en-GB" sz="2400" dirty="0">
                <a:latin typeface="Arial" panose="020B0604020202020204" pitchFamily="34" charset="0"/>
                <a:cs typeface="Arial" panose="020B0604020202020204" pitchFamily="34" charset="0"/>
              </a:rPr>
              <a:t>composed and </a:t>
            </a:r>
            <a:r>
              <a:rPr lang="en-GB" sz="2400" dirty="0">
                <a:solidFill>
                  <a:srgbClr val="C00000"/>
                </a:solidFill>
                <a:latin typeface="Arial" panose="020B0604020202020204" pitchFamily="34" charset="0"/>
                <a:cs typeface="Arial" panose="020B0604020202020204" pitchFamily="34" charset="0"/>
              </a:rPr>
              <a:t>re</a:t>
            </a:r>
            <a:r>
              <a:rPr lang="en-GB" sz="2400" dirty="0">
                <a:latin typeface="Arial" panose="020B0604020202020204" pitchFamily="34" charset="0"/>
                <a:cs typeface="Arial" panose="020B0604020202020204" pitchFamily="34" charset="0"/>
              </a:rPr>
              <a:t>composed the Genetic </a:t>
            </a:r>
          </a:p>
          <a:p>
            <a:pPr>
              <a:spcAft>
                <a:spcPts val="800"/>
              </a:spcAft>
            </a:pPr>
            <a:r>
              <a:rPr lang="en-GB" sz="2400" dirty="0">
                <a:latin typeface="Arial" panose="020B0604020202020204" pitchFamily="34" charset="0"/>
                <a:cs typeface="Arial" panose="020B0604020202020204" pitchFamily="34" charset="0"/>
              </a:rPr>
              <a:t>Value (metric effects, statistical effects).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Now we do this with the </a:t>
            </a:r>
            <a:r>
              <a:rPr lang="en-GB" sz="2400" dirty="0">
                <a:solidFill>
                  <a:srgbClr val="0000FF"/>
                </a:solidFill>
                <a:latin typeface="Arial" panose="020B0604020202020204" pitchFamily="34" charset="0"/>
                <a:cs typeface="Arial" panose="020B0604020202020204" pitchFamily="34" charset="0"/>
              </a:rPr>
              <a:t>Genetic Variance: </a:t>
            </a:r>
            <a:r>
              <a:rPr lang="en-GB" sz="2400" dirty="0">
                <a:solidFill>
                  <a:srgbClr val="C00000"/>
                </a:solidFill>
                <a:latin typeface="Arial" panose="020B0604020202020204" pitchFamily="34" charset="0"/>
                <a:cs typeface="Arial" panose="020B0604020202020204" pitchFamily="34" charset="0"/>
              </a:rPr>
              <a:t>De</a:t>
            </a:r>
            <a:r>
              <a:rPr lang="en-GB" sz="2400" dirty="0">
                <a:solidFill>
                  <a:srgbClr val="0000FF"/>
                </a:solidFill>
                <a:latin typeface="Arial" panose="020B0604020202020204" pitchFamily="34" charset="0"/>
                <a:cs typeface="Arial" panose="020B0604020202020204" pitchFamily="34" charset="0"/>
              </a:rPr>
              <a:t>compose, </a:t>
            </a:r>
            <a:r>
              <a:rPr lang="en-GB" sz="2400" dirty="0">
                <a:solidFill>
                  <a:srgbClr val="C00000"/>
                </a:solidFill>
                <a:latin typeface="Arial" panose="020B0604020202020204" pitchFamily="34" charset="0"/>
                <a:cs typeface="Arial" panose="020B0604020202020204" pitchFamily="34" charset="0"/>
              </a:rPr>
              <a:t>Re</a:t>
            </a:r>
            <a:r>
              <a:rPr lang="en-GB" sz="2400" dirty="0">
                <a:solidFill>
                  <a:srgbClr val="0000FF"/>
                </a:solidFill>
                <a:latin typeface="Arial" panose="020B0604020202020204" pitchFamily="34" charset="0"/>
                <a:cs typeface="Arial" panose="020B0604020202020204" pitchFamily="34" charset="0"/>
              </a:rPr>
              <a:t>compose</a:t>
            </a:r>
            <a:r>
              <a:rPr lang="en-GB" sz="2400" dirty="0">
                <a:latin typeface="Arial" panose="020B0604020202020204" pitchFamily="34" charset="0"/>
                <a:cs typeface="Arial" panose="020B0604020202020204" pitchFamily="34" charset="0"/>
              </a:rPr>
              <a:t>.</a:t>
            </a:r>
            <a:endParaRPr lang="en-GB" sz="2400" baseline="-25000" dirty="0">
              <a:solidFill>
                <a:srgbClr val="0000FF"/>
              </a:solidFill>
              <a:latin typeface="Arial" panose="020B0604020202020204" pitchFamily="34" charset="0"/>
              <a:cs typeface="Arial" panose="020B0604020202020204" pitchFamily="34" charset="0"/>
            </a:endParaRPr>
          </a:p>
        </p:txBody>
      </p:sp>
      <p:sp>
        <p:nvSpPr>
          <p:cNvPr id="7" name="Textfeld 5">
            <a:extLst>
              <a:ext uri="{FF2B5EF4-FFF2-40B4-BE49-F238E27FC236}">
                <a16:creationId xmlns:a16="http://schemas.microsoft.com/office/drawing/2014/main" id="{B9D7CD88-471A-4B83-9960-92B8BF08A592}"/>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673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5">
            <a:extLst>
              <a:ext uri="{FF2B5EF4-FFF2-40B4-BE49-F238E27FC236}">
                <a16:creationId xmlns:a16="http://schemas.microsoft.com/office/drawing/2014/main" id="{3D7F2938-2E0B-4CF5-9E6D-DB341131351F}"/>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A63D2AE-BA91-4746-8248-7B15906122CC}"/>
              </a:ext>
            </a:extLst>
          </p:cNvPr>
          <p:cNvPicPr>
            <a:picLocks noChangeAspect="1"/>
          </p:cNvPicPr>
          <p:nvPr/>
        </p:nvPicPr>
        <p:blipFill>
          <a:blip r:embed="rId2"/>
          <a:stretch>
            <a:fillRect/>
          </a:stretch>
        </p:blipFill>
        <p:spPr>
          <a:xfrm>
            <a:off x="64364" y="66583"/>
            <a:ext cx="10087252" cy="6724834"/>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A23D8559-F491-4DF3-A79D-7450B6262CAA}"/>
              </a:ext>
            </a:extLst>
          </p:cNvPr>
          <p:cNvSpPr txBox="1"/>
          <p:nvPr/>
        </p:nvSpPr>
        <p:spPr>
          <a:xfrm>
            <a:off x="10213759" y="79898"/>
            <a:ext cx="1913877" cy="461665"/>
          </a:xfrm>
          <a:prstGeom prst="rect">
            <a:avLst/>
          </a:prstGeom>
          <a:solidFill>
            <a:srgbClr val="FFFFFF"/>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en-GB"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4290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8326" y="2348018"/>
            <a:ext cx="8891275" cy="4248374"/>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3"/>
          <a:stretch>
            <a:fillRect/>
          </a:stretch>
        </p:blipFill>
        <p:spPr>
          <a:xfrm>
            <a:off x="104944" y="4707191"/>
            <a:ext cx="2890980" cy="1889201"/>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a:blip r:embed="rId4"/>
          <a:stretch>
            <a:fillRect/>
          </a:stretch>
        </p:blipFill>
        <p:spPr>
          <a:xfrm flipH="1">
            <a:off x="104944" y="2348018"/>
            <a:ext cx="2890980" cy="2390325"/>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105581" y="1907678"/>
            <a:ext cx="121060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Sowing</a:t>
            </a:r>
          </a:p>
        </p:txBody>
      </p:sp>
      <p:sp>
        <p:nvSpPr>
          <p:cNvPr id="15" name="TextBox 14"/>
          <p:cNvSpPr txBox="1"/>
          <p:nvPr/>
        </p:nvSpPr>
        <p:spPr>
          <a:xfrm>
            <a:off x="3148327" y="1930402"/>
            <a:ext cx="157607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Harvesting</a:t>
            </a:r>
          </a:p>
        </p:txBody>
      </p:sp>
      <p:sp>
        <p:nvSpPr>
          <p:cNvPr id="16" name="TextBox 15"/>
          <p:cNvSpPr txBox="1"/>
          <p:nvPr/>
        </p:nvSpPr>
        <p:spPr>
          <a:xfrm>
            <a:off x="60040" y="49629"/>
            <a:ext cx="12053454" cy="123110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UNPLAB chapters named ‘h²_GxE’; remember again what you studied in there. We proceed to the decomposition of the genetic and genotypic variance – this will ultimately lead to the decomposition of the genetic covariances among relatives ...   </a:t>
            </a:r>
            <a:r>
              <a:rPr lang="ar-AE" sz="2600" dirty="0"/>
              <a:t>هَللويَا</a:t>
            </a:r>
            <a:endParaRPr lang="en-GB" sz="2400" dirty="0">
              <a:latin typeface="Arial" panose="020B0604020202020204" pitchFamily="34" charset="0"/>
              <a:cs typeface="Arial" panose="020B0604020202020204" pitchFamily="34" charset="0"/>
            </a:endParaRPr>
          </a:p>
        </p:txBody>
      </p:sp>
      <p:sp>
        <p:nvSpPr>
          <p:cNvPr id="2" name="Textfeld 1"/>
          <p:cNvSpPr txBox="1"/>
          <p:nvPr/>
        </p:nvSpPr>
        <p:spPr>
          <a:xfrm>
            <a:off x="104944" y="4369011"/>
            <a:ext cx="191320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Gregor </a:t>
            </a:r>
            <a:r>
              <a:rPr lang="de-DE" dirty="0" err="1">
                <a:latin typeface="Arial" panose="020B0604020202020204" pitchFamily="34" charset="0"/>
                <a:cs typeface="Arial" panose="020B0604020202020204" pitchFamily="34" charset="0"/>
              </a:rPr>
              <a:t>Welna</a:t>
            </a:r>
            <a:endParaRPr lang="de-DE" dirty="0">
              <a:latin typeface="Arial" panose="020B0604020202020204" pitchFamily="34" charset="0"/>
              <a:cs typeface="Arial" panose="020B0604020202020204" pitchFamily="34" charset="0"/>
            </a:endParaRPr>
          </a:p>
        </p:txBody>
      </p:sp>
      <p:sp>
        <p:nvSpPr>
          <p:cNvPr id="10" name="Textfeld 9"/>
          <p:cNvSpPr txBox="1"/>
          <p:nvPr/>
        </p:nvSpPr>
        <p:spPr>
          <a:xfrm>
            <a:off x="3148326" y="6236872"/>
            <a:ext cx="191320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Sonja Yaman</a:t>
            </a:r>
          </a:p>
        </p:txBody>
      </p:sp>
      <p:sp>
        <p:nvSpPr>
          <p:cNvPr id="11" name="Textfeld 5">
            <a:extLst>
              <a:ext uri="{FF2B5EF4-FFF2-40B4-BE49-F238E27FC236}">
                <a16:creationId xmlns:a16="http://schemas.microsoft.com/office/drawing/2014/main" id="{63612A73-BE80-488C-8C5E-DAB215375F19}"/>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537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40" y="994145"/>
            <a:ext cx="10653823" cy="5725633"/>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feld 5"/>
          <p:cNvSpPr txBox="1"/>
          <p:nvPr/>
        </p:nvSpPr>
        <p:spPr>
          <a:xfrm>
            <a:off x="11709402" y="6365560"/>
            <a:ext cx="4445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7</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The distribution of the </a:t>
            </a:r>
            <a:r>
              <a:rPr lang="en-GB" sz="2400" dirty="0">
                <a:latin typeface="Arial" panose="020B0604020202020204" pitchFamily="34" charset="0"/>
                <a:cs typeface="Arial" panose="020B0604020202020204" pitchFamily="34" charset="0"/>
              </a:rPr>
              <a:t>phenotypic values </a:t>
            </a:r>
            <a:r>
              <a:rPr lang="en-GB" sz="2400" dirty="0">
                <a:solidFill>
                  <a:srgbClr val="0000FF"/>
                </a:solidFill>
                <a:latin typeface="Arial" panose="020B0604020202020204" pitchFamily="34" charset="0"/>
                <a:cs typeface="Arial" panose="020B0604020202020204" pitchFamily="34" charset="0"/>
              </a:rPr>
              <a:t>is modelled as distribution of sums-of-</a:t>
            </a:r>
            <a:r>
              <a:rPr lang="en-GB" sz="2400" dirty="0">
                <a:solidFill>
                  <a:srgbClr val="C00000"/>
                </a:solidFill>
                <a:latin typeface="Arial" panose="020B0604020202020204" pitchFamily="34" charset="0"/>
                <a:cs typeface="Arial" panose="020B0604020202020204" pitchFamily="34" charset="0"/>
              </a:rPr>
              <a:t>genetic</a:t>
            </a:r>
            <a:r>
              <a:rPr lang="en-GB" sz="2400" dirty="0">
                <a:solidFill>
                  <a:srgbClr val="0000FF"/>
                </a:solidFill>
                <a:latin typeface="Arial" panose="020B0604020202020204" pitchFamily="34" charset="0"/>
                <a:cs typeface="Arial" panose="020B0604020202020204" pitchFamily="34" charset="0"/>
              </a:rPr>
              <a:t>- plus-</a:t>
            </a:r>
            <a:r>
              <a:rPr lang="en-GB" sz="2400" dirty="0">
                <a:solidFill>
                  <a:srgbClr val="5F9127"/>
                </a:solidFill>
                <a:latin typeface="Arial" panose="020B0604020202020204" pitchFamily="34" charset="0"/>
                <a:cs typeface="Arial" panose="020B0604020202020204" pitchFamily="34" charset="0"/>
              </a:rPr>
              <a:t>masking</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effects.</a:t>
            </a:r>
          </a:p>
        </p:txBody>
      </p:sp>
      <p:grpSp>
        <p:nvGrpSpPr>
          <p:cNvPr id="12" name="Group 11"/>
          <p:cNvGrpSpPr/>
          <p:nvPr/>
        </p:nvGrpSpPr>
        <p:grpSpPr>
          <a:xfrm>
            <a:off x="147064" y="1375873"/>
            <a:ext cx="10458441" cy="5290271"/>
            <a:chOff x="87025" y="159184"/>
            <a:chExt cx="10458441" cy="5290271"/>
          </a:xfrm>
        </p:grpSpPr>
        <p:grpSp>
          <p:nvGrpSpPr>
            <p:cNvPr id="14" name="Group 13"/>
            <p:cNvGrpSpPr/>
            <p:nvPr/>
          </p:nvGrpSpPr>
          <p:grpSpPr>
            <a:xfrm>
              <a:off x="87025" y="162359"/>
              <a:ext cx="4320000" cy="4210050"/>
              <a:chOff x="87025" y="162359"/>
              <a:chExt cx="4320000" cy="4210050"/>
            </a:xfrm>
          </p:grpSpPr>
          <p:sp>
            <p:nvSpPr>
              <p:cNvPr id="31" name="Line 10"/>
              <p:cNvSpPr>
                <a:spLocks noChangeShapeType="1"/>
              </p:cNvSpPr>
              <p:nvPr/>
            </p:nvSpPr>
            <p:spPr bwMode="auto">
              <a:xfrm>
                <a:off x="87025" y="4372409"/>
                <a:ext cx="4320000" cy="0"/>
              </a:xfrm>
              <a:prstGeom prst="line">
                <a:avLst/>
              </a:prstGeom>
              <a:noFill/>
              <a:ln w="33338">
                <a:solidFill>
                  <a:srgbClr val="C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23"/>
              <p:cNvSpPr>
                <a:spLocks/>
              </p:cNvSpPr>
              <p:nvPr/>
            </p:nvSpPr>
            <p:spPr bwMode="auto">
              <a:xfrm>
                <a:off x="87025" y="162359"/>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 name="Group 14"/>
            <p:cNvGrpSpPr/>
            <p:nvPr/>
          </p:nvGrpSpPr>
          <p:grpSpPr>
            <a:xfrm>
              <a:off x="1948152" y="730396"/>
              <a:ext cx="4320000" cy="4210050"/>
              <a:chOff x="1948152" y="730396"/>
              <a:chExt cx="4320000" cy="4210050"/>
            </a:xfrm>
          </p:grpSpPr>
          <p:sp>
            <p:nvSpPr>
              <p:cNvPr id="29" name="Line 10"/>
              <p:cNvSpPr>
                <a:spLocks noChangeShapeType="1"/>
              </p:cNvSpPr>
              <p:nvPr/>
            </p:nvSpPr>
            <p:spPr bwMode="auto">
              <a:xfrm>
                <a:off x="1948152" y="4940446"/>
                <a:ext cx="4320000" cy="0"/>
              </a:xfrm>
              <a:prstGeom prst="line">
                <a:avLst/>
              </a:prstGeom>
              <a:solidFill>
                <a:schemeClr val="bg1"/>
              </a:solidFill>
              <a:ln w="57150">
                <a:solidFill>
                  <a:srgbClr val="92D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Freeform 23"/>
              <p:cNvSpPr>
                <a:spLocks/>
              </p:cNvSpPr>
              <p:nvPr/>
            </p:nvSpPr>
            <p:spPr bwMode="auto">
              <a:xfrm>
                <a:off x="1948152" y="730396"/>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solidFill>
                <a:schemeClr val="bg1"/>
              </a:solidFill>
              <a:ln w="33338">
                <a:solidFill>
                  <a:srgbClr val="92D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p:cNvGrpSpPr/>
            <p:nvPr/>
          </p:nvGrpSpPr>
          <p:grpSpPr>
            <a:xfrm>
              <a:off x="4108152" y="2727977"/>
              <a:ext cx="6437314" cy="2700338"/>
              <a:chOff x="4813423" y="3245213"/>
              <a:chExt cx="6437314" cy="2700338"/>
            </a:xfrm>
          </p:grpSpPr>
          <p:sp>
            <p:nvSpPr>
              <p:cNvPr id="27" name="Freeform 21"/>
              <p:cNvSpPr>
                <a:spLocks/>
              </p:cNvSpPr>
              <p:nvPr/>
            </p:nvSpPr>
            <p:spPr bwMode="auto">
              <a:xfrm>
                <a:off x="4813424" y="3245213"/>
                <a:ext cx="6437313" cy="2700338"/>
              </a:xfrm>
              <a:custGeom>
                <a:avLst/>
                <a:gdLst>
                  <a:gd name="T0" fmla="*/ 100 w 8110"/>
                  <a:gd name="T1" fmla="*/ 3401 h 3401"/>
                  <a:gd name="T2" fmla="*/ 304 w 8110"/>
                  <a:gd name="T3" fmla="*/ 3400 h 3401"/>
                  <a:gd name="T4" fmla="*/ 507 w 8110"/>
                  <a:gd name="T5" fmla="*/ 3396 h 3401"/>
                  <a:gd name="T6" fmla="*/ 709 w 8110"/>
                  <a:gd name="T7" fmla="*/ 3390 h 3401"/>
                  <a:gd name="T8" fmla="*/ 912 w 8110"/>
                  <a:gd name="T9" fmla="*/ 3380 h 3401"/>
                  <a:gd name="T10" fmla="*/ 1114 w 8110"/>
                  <a:gd name="T11" fmla="*/ 3360 h 3401"/>
                  <a:gd name="T12" fmla="*/ 1317 w 8110"/>
                  <a:gd name="T13" fmla="*/ 3326 h 3401"/>
                  <a:gd name="T14" fmla="*/ 1521 w 8110"/>
                  <a:gd name="T15" fmla="*/ 3275 h 3401"/>
                  <a:gd name="T16" fmla="*/ 1723 w 8110"/>
                  <a:gd name="T17" fmla="*/ 3193 h 3401"/>
                  <a:gd name="T18" fmla="*/ 1926 w 8110"/>
                  <a:gd name="T19" fmla="*/ 3071 h 3401"/>
                  <a:gd name="T20" fmla="*/ 2128 w 8110"/>
                  <a:gd name="T21" fmla="*/ 2903 h 3401"/>
                  <a:gd name="T22" fmla="*/ 2331 w 8110"/>
                  <a:gd name="T23" fmla="*/ 2676 h 3401"/>
                  <a:gd name="T24" fmla="*/ 2535 w 8110"/>
                  <a:gd name="T25" fmla="*/ 2389 h 3401"/>
                  <a:gd name="T26" fmla="*/ 2736 w 8110"/>
                  <a:gd name="T27" fmla="*/ 2046 h 3401"/>
                  <a:gd name="T28" fmla="*/ 2940 w 8110"/>
                  <a:gd name="T29" fmla="*/ 1656 h 3401"/>
                  <a:gd name="T30" fmla="*/ 3141 w 8110"/>
                  <a:gd name="T31" fmla="*/ 1242 h 3401"/>
                  <a:gd name="T32" fmla="*/ 3345 w 8110"/>
                  <a:gd name="T33" fmla="*/ 839 h 3401"/>
                  <a:gd name="T34" fmla="*/ 3548 w 8110"/>
                  <a:gd name="T35" fmla="*/ 478 h 3401"/>
                  <a:gd name="T36" fmla="*/ 3750 w 8110"/>
                  <a:gd name="T37" fmla="*/ 200 h 3401"/>
                  <a:gd name="T38" fmla="*/ 3953 w 8110"/>
                  <a:gd name="T39" fmla="*/ 35 h 3401"/>
                  <a:gd name="T40" fmla="*/ 4155 w 8110"/>
                  <a:gd name="T41" fmla="*/ 0 h 3401"/>
                  <a:gd name="T42" fmla="*/ 4358 w 8110"/>
                  <a:gd name="T43" fmla="*/ 102 h 3401"/>
                  <a:gd name="T44" fmla="*/ 4562 w 8110"/>
                  <a:gd name="T45" fmla="*/ 327 h 3401"/>
                  <a:gd name="T46" fmla="*/ 4764 w 8110"/>
                  <a:gd name="T47" fmla="*/ 650 h 3401"/>
                  <a:gd name="T48" fmla="*/ 4967 w 8110"/>
                  <a:gd name="T49" fmla="*/ 1037 h 3401"/>
                  <a:gd name="T50" fmla="*/ 5169 w 8110"/>
                  <a:gd name="T51" fmla="*/ 1451 h 3401"/>
                  <a:gd name="T52" fmla="*/ 5372 w 8110"/>
                  <a:gd name="T53" fmla="*/ 1854 h 3401"/>
                  <a:gd name="T54" fmla="*/ 5575 w 8110"/>
                  <a:gd name="T55" fmla="*/ 2224 h 3401"/>
                  <a:gd name="T56" fmla="*/ 5777 w 8110"/>
                  <a:gd name="T57" fmla="*/ 2541 h 3401"/>
                  <a:gd name="T58" fmla="*/ 5981 w 8110"/>
                  <a:gd name="T59" fmla="*/ 2798 h 3401"/>
                  <a:gd name="T60" fmla="*/ 6182 w 8110"/>
                  <a:gd name="T61" fmla="*/ 2995 h 3401"/>
                  <a:gd name="T62" fmla="*/ 6386 w 8110"/>
                  <a:gd name="T63" fmla="*/ 3138 h 3401"/>
                  <a:gd name="T64" fmla="*/ 6589 w 8110"/>
                  <a:gd name="T65" fmla="*/ 3238 h 3401"/>
                  <a:gd name="T66" fmla="*/ 6791 w 8110"/>
                  <a:gd name="T67" fmla="*/ 3303 h 3401"/>
                  <a:gd name="T68" fmla="*/ 6994 w 8110"/>
                  <a:gd name="T69" fmla="*/ 3346 h 3401"/>
                  <a:gd name="T70" fmla="*/ 7196 w 8110"/>
                  <a:gd name="T71" fmla="*/ 3371 h 3401"/>
                  <a:gd name="T72" fmla="*/ 7399 w 8110"/>
                  <a:gd name="T73" fmla="*/ 3385 h 3401"/>
                  <a:gd name="T74" fmla="*/ 7603 w 8110"/>
                  <a:gd name="T75" fmla="*/ 3393 h 3401"/>
                  <a:gd name="T76" fmla="*/ 7804 w 8110"/>
                  <a:gd name="T77" fmla="*/ 3398 h 3401"/>
                  <a:gd name="T78" fmla="*/ 8008 w 8110"/>
                  <a:gd name="T79" fmla="*/ 3400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3401">
                    <a:moveTo>
                      <a:pt x="0" y="3401"/>
                    </a:moveTo>
                    <a:lnTo>
                      <a:pt x="100" y="3401"/>
                    </a:lnTo>
                    <a:lnTo>
                      <a:pt x="202" y="3400"/>
                    </a:lnTo>
                    <a:lnTo>
                      <a:pt x="304" y="3400"/>
                    </a:lnTo>
                    <a:lnTo>
                      <a:pt x="406" y="3398"/>
                    </a:lnTo>
                    <a:lnTo>
                      <a:pt x="507" y="3396"/>
                    </a:lnTo>
                    <a:lnTo>
                      <a:pt x="607" y="3393"/>
                    </a:lnTo>
                    <a:lnTo>
                      <a:pt x="709" y="3390"/>
                    </a:lnTo>
                    <a:lnTo>
                      <a:pt x="811" y="3385"/>
                    </a:lnTo>
                    <a:lnTo>
                      <a:pt x="912" y="3380"/>
                    </a:lnTo>
                    <a:lnTo>
                      <a:pt x="1014" y="3371"/>
                    </a:lnTo>
                    <a:lnTo>
                      <a:pt x="1114" y="3360"/>
                    </a:lnTo>
                    <a:lnTo>
                      <a:pt x="1216" y="3346"/>
                    </a:lnTo>
                    <a:lnTo>
                      <a:pt x="1317" y="3326"/>
                    </a:lnTo>
                    <a:lnTo>
                      <a:pt x="1419" y="3303"/>
                    </a:lnTo>
                    <a:lnTo>
                      <a:pt x="1521" y="3275"/>
                    </a:lnTo>
                    <a:lnTo>
                      <a:pt x="1621" y="3238"/>
                    </a:lnTo>
                    <a:lnTo>
                      <a:pt x="1723" y="3193"/>
                    </a:lnTo>
                    <a:lnTo>
                      <a:pt x="1824" y="3138"/>
                    </a:lnTo>
                    <a:lnTo>
                      <a:pt x="1926" y="3071"/>
                    </a:lnTo>
                    <a:lnTo>
                      <a:pt x="2028" y="2995"/>
                    </a:lnTo>
                    <a:lnTo>
                      <a:pt x="2128" y="2903"/>
                    </a:lnTo>
                    <a:lnTo>
                      <a:pt x="2229" y="2798"/>
                    </a:lnTo>
                    <a:lnTo>
                      <a:pt x="2331" y="2676"/>
                    </a:lnTo>
                    <a:lnTo>
                      <a:pt x="2433" y="2541"/>
                    </a:lnTo>
                    <a:lnTo>
                      <a:pt x="2535" y="2389"/>
                    </a:lnTo>
                    <a:lnTo>
                      <a:pt x="2635" y="2224"/>
                    </a:lnTo>
                    <a:lnTo>
                      <a:pt x="2736" y="2046"/>
                    </a:lnTo>
                    <a:lnTo>
                      <a:pt x="2838" y="1854"/>
                    </a:lnTo>
                    <a:lnTo>
                      <a:pt x="2940" y="1656"/>
                    </a:lnTo>
                    <a:lnTo>
                      <a:pt x="3041" y="1451"/>
                    </a:lnTo>
                    <a:lnTo>
                      <a:pt x="3141" y="1242"/>
                    </a:lnTo>
                    <a:lnTo>
                      <a:pt x="3243" y="1037"/>
                    </a:lnTo>
                    <a:lnTo>
                      <a:pt x="3345" y="839"/>
                    </a:lnTo>
                    <a:lnTo>
                      <a:pt x="3446" y="650"/>
                    </a:lnTo>
                    <a:lnTo>
                      <a:pt x="3548" y="478"/>
                    </a:lnTo>
                    <a:lnTo>
                      <a:pt x="3648" y="327"/>
                    </a:lnTo>
                    <a:lnTo>
                      <a:pt x="3750" y="200"/>
                    </a:lnTo>
                    <a:lnTo>
                      <a:pt x="3852" y="102"/>
                    </a:lnTo>
                    <a:lnTo>
                      <a:pt x="3953" y="35"/>
                    </a:lnTo>
                    <a:lnTo>
                      <a:pt x="4055" y="0"/>
                    </a:lnTo>
                    <a:lnTo>
                      <a:pt x="4155" y="0"/>
                    </a:lnTo>
                    <a:lnTo>
                      <a:pt x="4257" y="35"/>
                    </a:lnTo>
                    <a:lnTo>
                      <a:pt x="4358" y="102"/>
                    </a:lnTo>
                    <a:lnTo>
                      <a:pt x="4460" y="200"/>
                    </a:lnTo>
                    <a:lnTo>
                      <a:pt x="4562" y="327"/>
                    </a:lnTo>
                    <a:lnTo>
                      <a:pt x="4662" y="478"/>
                    </a:lnTo>
                    <a:lnTo>
                      <a:pt x="4764" y="650"/>
                    </a:lnTo>
                    <a:lnTo>
                      <a:pt x="4865" y="839"/>
                    </a:lnTo>
                    <a:lnTo>
                      <a:pt x="4967" y="1037"/>
                    </a:lnTo>
                    <a:lnTo>
                      <a:pt x="5069" y="1242"/>
                    </a:lnTo>
                    <a:lnTo>
                      <a:pt x="5169" y="1451"/>
                    </a:lnTo>
                    <a:lnTo>
                      <a:pt x="5270" y="1656"/>
                    </a:lnTo>
                    <a:lnTo>
                      <a:pt x="5372" y="1854"/>
                    </a:lnTo>
                    <a:lnTo>
                      <a:pt x="5474" y="2046"/>
                    </a:lnTo>
                    <a:lnTo>
                      <a:pt x="5575" y="2224"/>
                    </a:lnTo>
                    <a:lnTo>
                      <a:pt x="5675" y="2389"/>
                    </a:lnTo>
                    <a:lnTo>
                      <a:pt x="5777" y="2541"/>
                    </a:lnTo>
                    <a:lnTo>
                      <a:pt x="5879" y="2676"/>
                    </a:lnTo>
                    <a:lnTo>
                      <a:pt x="5981" y="2798"/>
                    </a:lnTo>
                    <a:lnTo>
                      <a:pt x="6082" y="2903"/>
                    </a:lnTo>
                    <a:lnTo>
                      <a:pt x="6182" y="2995"/>
                    </a:lnTo>
                    <a:lnTo>
                      <a:pt x="6284" y="3071"/>
                    </a:lnTo>
                    <a:lnTo>
                      <a:pt x="6386" y="3138"/>
                    </a:lnTo>
                    <a:lnTo>
                      <a:pt x="6487" y="3193"/>
                    </a:lnTo>
                    <a:lnTo>
                      <a:pt x="6589" y="3238"/>
                    </a:lnTo>
                    <a:lnTo>
                      <a:pt x="6689" y="3275"/>
                    </a:lnTo>
                    <a:lnTo>
                      <a:pt x="6791" y="3303"/>
                    </a:lnTo>
                    <a:lnTo>
                      <a:pt x="6893" y="3326"/>
                    </a:lnTo>
                    <a:lnTo>
                      <a:pt x="6994" y="3346"/>
                    </a:lnTo>
                    <a:lnTo>
                      <a:pt x="7096" y="3360"/>
                    </a:lnTo>
                    <a:lnTo>
                      <a:pt x="7196" y="3371"/>
                    </a:lnTo>
                    <a:lnTo>
                      <a:pt x="7298" y="3380"/>
                    </a:lnTo>
                    <a:lnTo>
                      <a:pt x="7399" y="3385"/>
                    </a:lnTo>
                    <a:lnTo>
                      <a:pt x="7501" y="3390"/>
                    </a:lnTo>
                    <a:lnTo>
                      <a:pt x="7603" y="3393"/>
                    </a:lnTo>
                    <a:lnTo>
                      <a:pt x="7703" y="3396"/>
                    </a:lnTo>
                    <a:lnTo>
                      <a:pt x="7804" y="3398"/>
                    </a:lnTo>
                    <a:lnTo>
                      <a:pt x="7906" y="3400"/>
                    </a:lnTo>
                    <a:lnTo>
                      <a:pt x="8008" y="3400"/>
                    </a:lnTo>
                    <a:lnTo>
                      <a:pt x="8110" y="3401"/>
                    </a:lnTo>
                  </a:path>
                </a:pathLst>
              </a:custGeom>
              <a:solidFill>
                <a:schemeClr val="bg1"/>
              </a:solidFill>
              <a:ln w="33338">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Line 10"/>
              <p:cNvSpPr>
                <a:spLocks noChangeShapeType="1"/>
              </p:cNvSpPr>
              <p:nvPr/>
            </p:nvSpPr>
            <p:spPr bwMode="auto">
              <a:xfrm>
                <a:off x="4813423" y="5945551"/>
                <a:ext cx="6437313" cy="0"/>
              </a:xfrm>
              <a:prstGeom prst="line">
                <a:avLst/>
              </a:prstGeom>
              <a:noFill/>
              <a:ln w="33338">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cxnSp>
          <p:nvCxnSpPr>
            <p:cNvPr id="18" name="Straight Arrow Connector 17"/>
            <p:cNvCxnSpPr/>
            <p:nvPr/>
          </p:nvCxnSpPr>
          <p:spPr>
            <a:xfrm>
              <a:off x="2948559" y="3735825"/>
              <a:ext cx="7077" cy="648724"/>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2247025" y="159184"/>
              <a:ext cx="25120" cy="4213225"/>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128654" y="745693"/>
              <a:ext cx="12727" cy="4203763"/>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361383" y="2720109"/>
              <a:ext cx="17612" cy="2718444"/>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0" idx="24"/>
            </p:cNvCxnSpPr>
            <p:nvPr/>
          </p:nvCxnSpPr>
          <p:spPr>
            <a:xfrm>
              <a:off x="4593952" y="3206242"/>
              <a:ext cx="33466" cy="1753685"/>
            </a:xfrm>
            <a:prstGeom prst="straightConnector1">
              <a:avLst/>
            </a:prstGeom>
            <a:ln w="19050">
              <a:solidFill>
                <a:srgbClr val="92D05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3685309" y="3206242"/>
              <a:ext cx="3551" cy="1739831"/>
            </a:xfrm>
            <a:prstGeom prst="straightConnector1">
              <a:avLst/>
            </a:prstGeom>
            <a:ln w="19050">
              <a:solidFill>
                <a:srgbClr val="92D05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rot="60000">
              <a:off x="8158166" y="3796475"/>
              <a:ext cx="46183" cy="1620000"/>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7" idx="28"/>
            </p:cNvCxnSpPr>
            <p:nvPr/>
          </p:nvCxnSpPr>
          <p:spPr>
            <a:xfrm>
              <a:off x="8693647" y="4745489"/>
              <a:ext cx="11626" cy="703966"/>
            </a:xfrm>
            <a:prstGeom prst="straightConnector1">
              <a:avLst/>
            </a:prstGeom>
            <a:ln w="38100">
              <a:solidFill>
                <a:srgbClr val="92D05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1450834" y="1239783"/>
            <a:ext cx="72301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p>
        </p:txBody>
      </p:sp>
      <p:sp>
        <p:nvSpPr>
          <p:cNvPr id="34" name="TextBox 33"/>
          <p:cNvSpPr txBox="1"/>
          <p:nvPr/>
        </p:nvSpPr>
        <p:spPr>
          <a:xfrm>
            <a:off x="3340421" y="1662814"/>
            <a:ext cx="72301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solidFill>
                  <a:srgbClr val="5F912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solidFill>
                  <a:srgbClr val="5F912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
            </a:r>
          </a:p>
        </p:txBody>
      </p:sp>
      <p:sp>
        <p:nvSpPr>
          <p:cNvPr id="35" name="TextBox 34"/>
          <p:cNvSpPr txBox="1"/>
          <p:nvPr/>
        </p:nvSpPr>
        <p:spPr>
          <a:xfrm>
            <a:off x="6513016" y="4322749"/>
            <a:ext cx="72301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2400"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p>
        </p:txBody>
      </p:sp>
      <p:sp>
        <p:nvSpPr>
          <p:cNvPr id="36" name="Curved Down Arrow 35"/>
          <p:cNvSpPr/>
          <p:nvPr/>
        </p:nvSpPr>
        <p:spPr>
          <a:xfrm rot="10800000" flipV="1">
            <a:off x="8820087" y="6397751"/>
            <a:ext cx="430618" cy="216000"/>
          </a:xfrm>
          <a:prstGeom prst="curvedDownArrow">
            <a:avLst>
              <a:gd name="adj1" fmla="val 11357"/>
              <a:gd name="adj2" fmla="val 50000"/>
              <a:gd name="adj3" fmla="val 25000"/>
            </a:avLst>
          </a:prstGeom>
          <a:solidFill>
            <a:srgbClr val="8DCD4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7" name="Curved Down Arrow 36"/>
          <p:cNvSpPr/>
          <p:nvPr/>
        </p:nvSpPr>
        <p:spPr>
          <a:xfrm>
            <a:off x="8277271" y="6406415"/>
            <a:ext cx="430618" cy="216000"/>
          </a:xfrm>
          <a:prstGeom prst="curvedDownArrow">
            <a:avLst/>
          </a:prstGeom>
          <a:solidFill>
            <a:srgbClr val="5F912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8" name="TextBox 37"/>
          <p:cNvSpPr txBox="1"/>
          <p:nvPr/>
        </p:nvSpPr>
        <p:spPr>
          <a:xfrm>
            <a:off x="3000172" y="3907251"/>
            <a:ext cx="606984" cy="830997"/>
          </a:xfrm>
          <a:prstGeom prst="rect">
            <a:avLst/>
          </a:prstGeom>
          <a:solidFill>
            <a:schemeClr val="bg1">
              <a:lumMod val="95000"/>
            </a:schemeClr>
          </a:solidFill>
        </p:spPr>
        <p:txBody>
          <a:bodyPr wrap="square" rtlCol="0">
            <a:spAutoFit/>
          </a:bodyPr>
          <a:lstStyle/>
          <a:p>
            <a:r>
              <a:rPr lang="en-GB" sz="4800" dirty="0">
                <a:latin typeface="Arial" panose="020B0604020202020204" pitchFamily="34" charset="0"/>
                <a:cs typeface="Arial" panose="020B0604020202020204" pitchFamily="34" charset="0"/>
              </a:rPr>
              <a:t>+</a:t>
            </a:r>
          </a:p>
        </p:txBody>
      </p:sp>
      <p:sp>
        <p:nvSpPr>
          <p:cNvPr id="39" name="TextBox 38"/>
          <p:cNvSpPr txBox="1"/>
          <p:nvPr/>
        </p:nvSpPr>
        <p:spPr>
          <a:xfrm>
            <a:off x="5228363" y="4797493"/>
            <a:ext cx="606984" cy="830997"/>
          </a:xfrm>
          <a:prstGeom prst="rect">
            <a:avLst/>
          </a:prstGeom>
          <a:solidFill>
            <a:schemeClr val="bg1">
              <a:lumMod val="95000"/>
            </a:schemeClr>
          </a:solidFill>
        </p:spPr>
        <p:txBody>
          <a:bodyPr wrap="square" rtlCol="0">
            <a:spAutoFit/>
          </a:bodyPr>
          <a:lstStyle/>
          <a:p>
            <a:r>
              <a:rPr lang="en-GB" sz="4800" dirty="0">
                <a:latin typeface="Arial" panose="020B0604020202020204" pitchFamily="34" charset="0"/>
                <a:cs typeface="Arial" panose="020B0604020202020204" pitchFamily="34" charset="0"/>
              </a:rPr>
              <a:t>=</a:t>
            </a:r>
          </a:p>
        </p:txBody>
      </p:sp>
      <p:sp>
        <p:nvSpPr>
          <p:cNvPr id="3" name="Lightning Bolt 2"/>
          <p:cNvSpPr/>
          <p:nvPr/>
        </p:nvSpPr>
        <p:spPr>
          <a:xfrm rot="2044851">
            <a:off x="8563459" y="5570535"/>
            <a:ext cx="301797" cy="299643"/>
          </a:xfrm>
          <a:prstGeom prst="lightningBolt">
            <a:avLst/>
          </a:prstGeom>
          <a:solidFill>
            <a:srgbClr val="92D050"/>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p:cNvGrpSpPr/>
          <p:nvPr/>
        </p:nvGrpSpPr>
        <p:grpSpPr>
          <a:xfrm>
            <a:off x="4653991" y="946301"/>
            <a:ext cx="7459503" cy="3305035"/>
            <a:chOff x="4653991" y="946301"/>
            <a:chExt cx="7459503" cy="3305035"/>
          </a:xfrm>
        </p:grpSpPr>
        <p:sp>
          <p:nvSpPr>
            <p:cNvPr id="4" name="TextBox 3"/>
            <p:cNvSpPr txBox="1"/>
            <p:nvPr/>
          </p:nvSpPr>
          <p:spPr>
            <a:xfrm>
              <a:off x="4653991" y="946301"/>
              <a:ext cx="7459503" cy="28623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enlightening message: Given the </a:t>
              </a:r>
              <a:r>
                <a:rPr lang="en-GB" dirty="0">
                  <a:solidFill>
                    <a:srgbClr val="C00000"/>
                  </a:solidFill>
                  <a:latin typeface="Arial" panose="020B0604020202020204" pitchFamily="34" charset="0"/>
                  <a:cs typeface="Arial" panose="020B0604020202020204" pitchFamily="34" charset="0"/>
                </a:rPr>
                <a:t>‚true‘ genetic value </a:t>
              </a:r>
              <a:r>
                <a:rPr lang="en-GB" dirty="0">
                  <a:latin typeface="Arial" panose="020B0604020202020204" pitchFamily="34" charset="0"/>
                  <a:cs typeface="Arial" panose="020B0604020202020204" pitchFamily="34" charset="0"/>
                </a:rPr>
                <a:t>of a candidate, the probability of such candidate being ‚lifted‘ upwards to a phenotypic value or being ‚pushed‘ downwards to a phenotypic value is the same. This up or down is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symmetrical</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Yet. Take as example the below-marked, superior phenotypic value. Assume we don’t know ’its’ true genetic value. The probability that this relatively </a:t>
              </a:r>
              <a:r>
                <a:rPr lang="en-GB" dirty="0">
                  <a:solidFill>
                    <a:srgbClr val="7D992F"/>
                  </a:solidFill>
                  <a:latin typeface="Arial" panose="020B0604020202020204" pitchFamily="34" charset="0"/>
                  <a:cs typeface="Arial" panose="020B0604020202020204" pitchFamily="34" charset="0"/>
                </a:rPr>
                <a:t>high P value    </a:t>
              </a:r>
              <a:r>
                <a:rPr lang="en-GB" dirty="0">
                  <a:latin typeface="Arial" panose="020B0604020202020204" pitchFamily="34" charset="0"/>
                  <a:cs typeface="Arial" panose="020B0604020202020204" pitchFamily="34" charset="0"/>
                </a:rPr>
                <a:t>came from a lower </a:t>
              </a:r>
              <a:r>
                <a:rPr lang="en-GB" dirty="0">
                  <a:solidFill>
                    <a:srgbClr val="C00000"/>
                  </a:solidFill>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plus positive masking effect is higher* than the probability that is came from an even-higher </a:t>
              </a:r>
              <a:r>
                <a:rPr lang="en-GB" dirty="0">
                  <a:solidFill>
                    <a:srgbClr val="C00000"/>
                  </a:solidFill>
                  <a:latin typeface="Arial" panose="020B0604020202020204" pitchFamily="34" charset="0"/>
                  <a:cs typeface="Arial" panose="020B0604020202020204" pitchFamily="34" charset="0"/>
                </a:rPr>
                <a:t>G </a:t>
              </a:r>
              <a:r>
                <a:rPr lang="en-GB" dirty="0">
                  <a:latin typeface="Arial" panose="020B0604020202020204" pitchFamily="34" charset="0"/>
                  <a:cs typeface="Arial" panose="020B0604020202020204" pitchFamily="34" charset="0"/>
                </a:rPr>
                <a:t>value plus a negative masking effect. </a:t>
              </a:r>
            </a:p>
          </p:txBody>
        </p:sp>
        <p:sp>
          <p:nvSpPr>
            <p:cNvPr id="7" name="TextBox 6"/>
            <p:cNvSpPr txBox="1"/>
            <p:nvPr/>
          </p:nvSpPr>
          <p:spPr>
            <a:xfrm>
              <a:off x="8076448" y="3882004"/>
              <a:ext cx="40370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*Winners are rather doped than sick</a:t>
              </a:r>
            </a:p>
          </p:txBody>
        </p:sp>
        <p:sp>
          <p:nvSpPr>
            <p:cNvPr id="41" name="Lightning Bolt 40"/>
            <p:cNvSpPr/>
            <p:nvPr/>
          </p:nvSpPr>
          <p:spPr>
            <a:xfrm rot="2044851">
              <a:off x="6932560" y="2906947"/>
              <a:ext cx="301797" cy="299643"/>
            </a:xfrm>
            <a:prstGeom prst="lightningBolt">
              <a:avLst/>
            </a:prstGeom>
            <a:solidFill>
              <a:srgbClr val="92D050"/>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 name="Straight Arrow Connector 39">
            <a:extLst>
              <a:ext uri="{FF2B5EF4-FFF2-40B4-BE49-F238E27FC236}">
                <a16:creationId xmlns:a16="http://schemas.microsoft.com/office/drawing/2014/main" id="{444001A8-939E-4E79-A5F8-1D664016FEF9}"/>
              </a:ext>
            </a:extLst>
          </p:cNvPr>
          <p:cNvCxnSpPr>
            <a:cxnSpLocks/>
          </p:cNvCxnSpPr>
          <p:nvPr/>
        </p:nvCxnSpPr>
        <p:spPr>
          <a:xfrm rot="840000">
            <a:off x="9261719" y="6462444"/>
            <a:ext cx="46183" cy="180000"/>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608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right)">
                                      <p:cBhvr>
                                        <p:cTn id="7" dur="2000"/>
                                        <p:tgtEl>
                                          <p:spTgt spid="3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left)">
                                      <p:cBhvr>
                                        <p:cTn id="1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0039" y="1079291"/>
            <a:ext cx="11831394" cy="5571344"/>
          </a:xfrm>
          <a:prstGeom prst="roundRect">
            <a:avLst>
              <a:gd name="adj" fmla="val 2855"/>
            </a:avLst>
          </a:prstGeom>
          <a:solidFill>
            <a:srgbClr val="FFA3A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already modelled the phenotypic variance. Now we look deeper into the genetic part – and decompose it, and recompose it </a:t>
            </a:r>
            <a:r>
              <a:rPr lang="en-GB" sz="2400" dirty="0">
                <a:solidFill>
                  <a:schemeClr val="tx1">
                    <a:lumMod val="50000"/>
                    <a:lumOff val="50000"/>
                  </a:schemeClr>
                </a:solidFill>
                <a:latin typeface="Arial" panose="020B0604020202020204" pitchFamily="34" charset="0"/>
                <a:cs typeface="Arial" panose="020B0604020202020204" pitchFamily="34" charset="0"/>
              </a:rPr>
              <a:t>– algebraically-statistically, of course</a:t>
            </a:r>
            <a:r>
              <a:rPr lang="en-GB" sz="2400" dirty="0">
                <a:latin typeface="Arial" panose="020B0604020202020204" pitchFamily="34" charset="0"/>
                <a:cs typeface="Arial" panose="020B0604020202020204" pitchFamily="34" charset="0"/>
              </a:rPr>
              <a:t>.</a:t>
            </a:r>
          </a:p>
        </p:txBody>
      </p:sp>
      <p:sp>
        <p:nvSpPr>
          <p:cNvPr id="11" name="Rounded Rectangle 10"/>
          <p:cNvSpPr/>
          <p:nvPr/>
        </p:nvSpPr>
        <p:spPr>
          <a:xfrm>
            <a:off x="4731894" y="1079292"/>
            <a:ext cx="7121439" cy="5571344"/>
          </a:xfrm>
          <a:prstGeom prst="roundRect">
            <a:avLst>
              <a:gd name="adj" fmla="val 2855"/>
            </a:avLst>
          </a:prstGeom>
          <a:solidFill>
            <a:schemeClr val="bg1">
              <a:lumMod val="8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14"/>
          <p:cNvSpPr/>
          <p:nvPr/>
        </p:nvSpPr>
        <p:spPr>
          <a:xfrm>
            <a:off x="60039" y="1079292"/>
            <a:ext cx="4671854" cy="5571344"/>
          </a:xfrm>
          <a:prstGeom prst="roundRect">
            <a:avLst>
              <a:gd name="adj" fmla="val 2855"/>
            </a:avLst>
          </a:pr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p:cNvSpPr/>
          <p:nvPr/>
        </p:nvSpPr>
        <p:spPr>
          <a:xfrm>
            <a:off x="60038" y="1079292"/>
            <a:ext cx="4671855" cy="2143593"/>
          </a:xfrm>
          <a:prstGeom prst="roundRect">
            <a:avLst>
              <a:gd name="adj" fmla="val 2855"/>
            </a:avLst>
          </a:prstGeom>
          <a:noFill/>
          <a:ln w="76200">
            <a:solidFill>
              <a:srgbClr val="E6775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60038" y="3222885"/>
            <a:ext cx="4671855" cy="1504013"/>
          </a:xfrm>
          <a:prstGeom prst="roundRect">
            <a:avLst>
              <a:gd name="adj" fmla="val 2855"/>
            </a:avLst>
          </a:prstGeom>
          <a:noFill/>
          <a:ln w="76200">
            <a:solidFill>
              <a:srgbClr val="8E9DD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ounded Rectangle 18"/>
          <p:cNvSpPr/>
          <p:nvPr/>
        </p:nvSpPr>
        <p:spPr>
          <a:xfrm>
            <a:off x="60037" y="4726898"/>
            <a:ext cx="4671855" cy="989351"/>
          </a:xfrm>
          <a:prstGeom prst="roundRect">
            <a:avLst>
              <a:gd name="adj" fmla="val 2855"/>
            </a:avLst>
          </a:prstGeom>
          <a:noFill/>
          <a:ln w="76200">
            <a:solidFill>
              <a:srgbClr val="E3C87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p:cNvSpPr/>
          <p:nvPr/>
        </p:nvSpPr>
        <p:spPr>
          <a:xfrm>
            <a:off x="60037" y="5716248"/>
            <a:ext cx="4671855" cy="934387"/>
          </a:xfrm>
          <a:prstGeom prst="roundRect">
            <a:avLst>
              <a:gd name="adj" fmla="val 2855"/>
            </a:avLst>
          </a:prstGeom>
          <a:noFill/>
          <a:ln w="76200">
            <a:solidFill>
              <a:srgbClr val="DBA5D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20"/>
          <p:cNvSpPr/>
          <p:nvPr/>
        </p:nvSpPr>
        <p:spPr>
          <a:xfrm>
            <a:off x="199769" y="1836076"/>
            <a:ext cx="3655146" cy="630023"/>
          </a:xfrm>
          <a:prstGeom prst="roundRect">
            <a:avLst>
              <a:gd name="adj" fmla="val 2855"/>
            </a:avLst>
          </a:prstGeom>
          <a:solidFill>
            <a:srgbClr val="E67754"/>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endParaRPr lang="en-GB" sz="2800" dirty="0">
              <a:solidFill>
                <a:schemeClr val="tx1"/>
              </a:solidFill>
              <a:latin typeface="Arial" panose="020B0604020202020204" pitchFamily="34" charset="0"/>
              <a:cs typeface="Arial" panose="020B0604020202020204" pitchFamily="34" charset="0"/>
            </a:endParaRPr>
          </a:p>
        </p:txBody>
      </p:sp>
      <p:sp>
        <p:nvSpPr>
          <p:cNvPr id="22" name="Rounded Rectangle 21"/>
          <p:cNvSpPr/>
          <p:nvPr/>
        </p:nvSpPr>
        <p:spPr>
          <a:xfrm>
            <a:off x="199767" y="3657546"/>
            <a:ext cx="3655147" cy="630023"/>
          </a:xfrm>
          <a:prstGeom prst="roundRect">
            <a:avLst>
              <a:gd name="adj" fmla="val 2855"/>
            </a:avLst>
          </a:prstGeom>
          <a:solidFill>
            <a:srgbClr val="8E9DD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  		δ</a:t>
            </a:r>
            <a:r>
              <a:rPr lang="en-GB" sz="2800" baseline="-25000" dirty="0">
                <a:solidFill>
                  <a:schemeClr val="tx1"/>
                </a:solidFill>
                <a:latin typeface="Arial" panose="020B0604020202020204" pitchFamily="34" charset="0"/>
                <a:cs typeface="Arial" panose="020B0604020202020204" pitchFamily="34" charset="0"/>
              </a:rPr>
              <a:t>11</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22</a:t>
            </a:r>
          </a:p>
        </p:txBody>
      </p:sp>
      <p:sp>
        <p:nvSpPr>
          <p:cNvPr id="23" name="Rounded Rectangle 22"/>
          <p:cNvSpPr/>
          <p:nvPr/>
        </p:nvSpPr>
        <p:spPr>
          <a:xfrm>
            <a:off x="199767" y="4900265"/>
            <a:ext cx="3655147" cy="630023"/>
          </a:xfrm>
          <a:prstGeom prst="roundRect">
            <a:avLst>
              <a:gd name="adj" fmla="val 2855"/>
            </a:avLst>
          </a:prstGeom>
          <a:solidFill>
            <a:srgbClr val="E3C87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 		(αα)</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 </a:t>
            </a:r>
          </a:p>
        </p:txBody>
      </p:sp>
      <p:sp>
        <p:nvSpPr>
          <p:cNvPr id="24" name="Rounded Rectangle 23"/>
          <p:cNvSpPr/>
          <p:nvPr/>
        </p:nvSpPr>
        <p:spPr>
          <a:xfrm>
            <a:off x="184879" y="5868430"/>
            <a:ext cx="3670035" cy="630023"/>
          </a:xfrm>
          <a:prstGeom prst="roundRect">
            <a:avLst>
              <a:gd name="adj" fmla="val 2855"/>
            </a:avLst>
          </a:prstGeom>
          <a:solidFill>
            <a:srgbClr val="DBA5D8"/>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16" name="Rounded Rectangle 15"/>
          <p:cNvSpPr/>
          <p:nvPr/>
        </p:nvSpPr>
        <p:spPr>
          <a:xfrm rot="5400000">
            <a:off x="2077356" y="4036962"/>
            <a:ext cx="4342149" cy="630023"/>
          </a:xfrm>
          <a:prstGeom prst="roundRect">
            <a:avLst>
              <a:gd name="adj" fmla="val 2855"/>
            </a:avLst>
          </a:prstGeom>
          <a:solidFill>
            <a:srgbClr val="FFA3A3"/>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A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26" name="Rounded Rectangle 25"/>
          <p:cNvSpPr/>
          <p:nvPr/>
        </p:nvSpPr>
        <p:spPr>
          <a:xfrm>
            <a:off x="60036" y="1079292"/>
            <a:ext cx="11831397" cy="5625112"/>
          </a:xfrm>
          <a:prstGeom prst="roundRect">
            <a:avLst>
              <a:gd name="adj" fmla="val 2155"/>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p:cNvSpPr/>
          <p:nvPr/>
        </p:nvSpPr>
        <p:spPr>
          <a:xfrm rot="5400000">
            <a:off x="3121931" y="4021008"/>
            <a:ext cx="4342149" cy="630023"/>
          </a:xfrm>
          <a:prstGeom prst="roundRect">
            <a:avLst>
              <a:gd name="adj" fmla="val 2855"/>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M</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cxnSp>
        <p:nvCxnSpPr>
          <p:cNvPr id="29" name="Straight Arrow Connector 28"/>
          <p:cNvCxnSpPr/>
          <p:nvPr/>
        </p:nvCxnSpPr>
        <p:spPr>
          <a:xfrm>
            <a:off x="4248430" y="1600634"/>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278015" y="1609496"/>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971260" y="970611"/>
            <a:ext cx="680484" cy="6388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p:cNvSpPr/>
          <p:nvPr/>
        </p:nvSpPr>
        <p:spPr>
          <a:xfrm>
            <a:off x="4979581" y="968841"/>
            <a:ext cx="680484" cy="638885"/>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ounded Rectangle 26"/>
          <p:cNvSpPr/>
          <p:nvPr/>
        </p:nvSpPr>
        <p:spPr>
          <a:xfrm>
            <a:off x="2926964" y="970611"/>
            <a:ext cx="6634717" cy="630023"/>
          </a:xfrm>
          <a:prstGeom prst="roundRect">
            <a:avLst>
              <a:gd name="adj" fmla="val 2855"/>
            </a:avLst>
          </a:prstGeom>
          <a:noFill/>
          <a:ln w="57150">
            <a:solidFill>
              <a:srgbClr val="0000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32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M</a:t>
            </a:r>
            <a:r>
              <a:rPr lang="en-GB" sz="2800" dirty="0">
                <a:solidFill>
                  <a:prstClr val="black"/>
                </a:solidFill>
                <a:latin typeface="Arial" panose="020B0604020202020204" pitchFamily="34" charset="0"/>
                <a:cs typeface="Arial" panose="020B0604020202020204" pitchFamily="34" charset="0"/>
              </a:rPr>
              <a:t>  =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sp>
        <p:nvSpPr>
          <p:cNvPr id="28" name="Freeform 23"/>
          <p:cNvSpPr>
            <a:spLocks/>
          </p:cNvSpPr>
          <p:nvPr/>
        </p:nvSpPr>
        <p:spPr bwMode="auto">
          <a:xfrm>
            <a:off x="272405" y="2230994"/>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3"/>
          <p:cNvSpPr>
            <a:spLocks/>
          </p:cNvSpPr>
          <p:nvPr/>
        </p:nvSpPr>
        <p:spPr bwMode="auto">
          <a:xfrm>
            <a:off x="6445272" y="2230994"/>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92D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TextBox 6"/>
          <p:cNvSpPr txBox="1"/>
          <p:nvPr/>
        </p:nvSpPr>
        <p:spPr>
          <a:xfrm>
            <a:off x="5715174" y="3222885"/>
            <a:ext cx="6398320"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condition for breeding is ‘similarity between relatives’. And that kinship-based similarity can be modelled by … with what we are starting here. Let us discover and develop adequate tools. We want to increase the efficiency of breeding, in the interplay between selection unit, recombination unit, test unit (look again at these </a:t>
            </a:r>
            <a:r>
              <a:rPr lang="en-GB" dirty="0" err="1">
                <a:latin typeface="Arial" panose="020B0604020202020204" pitchFamily="34" charset="0"/>
                <a:cs typeface="Arial" panose="020B0604020202020204" pitchFamily="34" charset="0"/>
              </a:rPr>
              <a:t>rôles</a:t>
            </a:r>
            <a:r>
              <a:rPr lang="en-GB" dirty="0">
                <a:latin typeface="Arial" panose="020B0604020202020204" pitchFamily="34" charset="0"/>
                <a:cs typeface="Arial" panose="020B0604020202020204" pitchFamily="34" charset="0"/>
              </a:rPr>
              <a:t> of genotypes at </a:t>
            </a:r>
            <a:br>
              <a:rPr lang="en-GB" dirty="0">
                <a:latin typeface="Arial" panose="020B0604020202020204" pitchFamily="34" charset="0"/>
                <a:cs typeface="Arial" panose="020B0604020202020204" pitchFamily="34" charset="0"/>
              </a:rPr>
            </a:br>
            <a:r>
              <a:rPr lang="en-GB" sz="1800" dirty="0">
                <a:effectLst/>
                <a:latin typeface="Arial" panose="020B0604020202020204" pitchFamily="34" charset="0"/>
                <a:ea typeface="Calibri" panose="020F0502020204030204" pitchFamily="34" charset="0"/>
              </a:rPr>
              <a:t>UNPLAB-BrMeth_Ch-5 until Ch-7</a:t>
            </a:r>
            <a:r>
              <a:rPr lang="en-GB" dirty="0">
                <a:latin typeface="Arial" panose="020B0604020202020204" pitchFamily="34" charset="0"/>
                <a:cs typeface="Arial" panose="020B0604020202020204" pitchFamily="34" charset="0"/>
              </a:rPr>
              <a:t>).  </a:t>
            </a:r>
          </a:p>
        </p:txBody>
      </p:sp>
      <p:sp>
        <p:nvSpPr>
          <p:cNvPr id="34" name="Textfeld 5">
            <a:extLst>
              <a:ext uri="{FF2B5EF4-FFF2-40B4-BE49-F238E27FC236}">
                <a16:creationId xmlns:a16="http://schemas.microsoft.com/office/drawing/2014/main" id="{FBA2BFFE-3D4C-4252-A86B-59FFB25D21FD}"/>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345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60039" y="1079291"/>
            <a:ext cx="11831394" cy="5571344"/>
          </a:xfrm>
          <a:prstGeom prst="roundRect">
            <a:avLst>
              <a:gd name="adj" fmla="val 2855"/>
            </a:avLst>
          </a:prstGeom>
          <a:solidFill>
            <a:srgbClr val="FFA3A3"/>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already modelled the phenotypic variance. Now we look deeper into the genetic part – and decompose it, and recompose it </a:t>
            </a:r>
            <a:r>
              <a:rPr lang="en-GB" sz="2400" dirty="0">
                <a:solidFill>
                  <a:schemeClr val="tx1">
                    <a:lumMod val="50000"/>
                    <a:lumOff val="50000"/>
                  </a:schemeClr>
                </a:solidFill>
                <a:latin typeface="Arial" panose="020B0604020202020204" pitchFamily="34" charset="0"/>
                <a:cs typeface="Arial" panose="020B0604020202020204" pitchFamily="34" charset="0"/>
              </a:rPr>
              <a:t>– algebraically-statistically, of course</a:t>
            </a:r>
            <a:r>
              <a:rPr lang="en-GB" sz="2400" dirty="0">
                <a:latin typeface="Arial" panose="020B0604020202020204" pitchFamily="34" charset="0"/>
                <a:cs typeface="Arial" panose="020B0604020202020204" pitchFamily="34" charset="0"/>
              </a:rPr>
              <a:t>.</a:t>
            </a:r>
          </a:p>
        </p:txBody>
      </p:sp>
      <p:sp>
        <p:nvSpPr>
          <p:cNvPr id="11" name="Rounded Rectangle 10"/>
          <p:cNvSpPr/>
          <p:nvPr/>
        </p:nvSpPr>
        <p:spPr>
          <a:xfrm>
            <a:off x="4731894" y="1079292"/>
            <a:ext cx="7121439" cy="5571344"/>
          </a:xfrm>
          <a:prstGeom prst="roundRect">
            <a:avLst>
              <a:gd name="adj" fmla="val 2855"/>
            </a:avLst>
          </a:prstGeom>
          <a:solidFill>
            <a:schemeClr val="bg1">
              <a:lumMod val="8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14"/>
          <p:cNvSpPr/>
          <p:nvPr/>
        </p:nvSpPr>
        <p:spPr>
          <a:xfrm>
            <a:off x="60039" y="1079292"/>
            <a:ext cx="4671854" cy="5571344"/>
          </a:xfrm>
          <a:prstGeom prst="roundRect">
            <a:avLst>
              <a:gd name="adj" fmla="val 2855"/>
            </a:avLst>
          </a:prstGeom>
          <a:no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p:cNvSpPr/>
          <p:nvPr/>
        </p:nvSpPr>
        <p:spPr>
          <a:xfrm>
            <a:off x="60038" y="1079292"/>
            <a:ext cx="4671855" cy="2143593"/>
          </a:xfrm>
          <a:prstGeom prst="roundRect">
            <a:avLst>
              <a:gd name="adj" fmla="val 2855"/>
            </a:avLst>
          </a:prstGeom>
          <a:noFill/>
          <a:ln w="76200">
            <a:solidFill>
              <a:srgbClr val="E6775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60038" y="3222885"/>
            <a:ext cx="4671855" cy="1504013"/>
          </a:xfrm>
          <a:prstGeom prst="roundRect">
            <a:avLst>
              <a:gd name="adj" fmla="val 2855"/>
            </a:avLst>
          </a:prstGeom>
          <a:noFill/>
          <a:ln w="76200">
            <a:solidFill>
              <a:srgbClr val="8E9DD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ounded Rectangle 18"/>
          <p:cNvSpPr/>
          <p:nvPr/>
        </p:nvSpPr>
        <p:spPr>
          <a:xfrm>
            <a:off x="60037" y="4726898"/>
            <a:ext cx="4671855" cy="989351"/>
          </a:xfrm>
          <a:prstGeom prst="roundRect">
            <a:avLst>
              <a:gd name="adj" fmla="val 2855"/>
            </a:avLst>
          </a:prstGeom>
          <a:noFill/>
          <a:ln w="76200">
            <a:solidFill>
              <a:srgbClr val="E3C87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p:cNvSpPr/>
          <p:nvPr/>
        </p:nvSpPr>
        <p:spPr>
          <a:xfrm>
            <a:off x="60037" y="5716248"/>
            <a:ext cx="4671855" cy="934387"/>
          </a:xfrm>
          <a:prstGeom prst="roundRect">
            <a:avLst>
              <a:gd name="adj" fmla="val 2855"/>
            </a:avLst>
          </a:prstGeom>
          <a:noFill/>
          <a:ln w="76200">
            <a:solidFill>
              <a:srgbClr val="DBA5D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20"/>
          <p:cNvSpPr/>
          <p:nvPr/>
        </p:nvSpPr>
        <p:spPr>
          <a:xfrm>
            <a:off x="199769" y="1836076"/>
            <a:ext cx="3655146" cy="630023"/>
          </a:xfrm>
          <a:prstGeom prst="roundRect">
            <a:avLst>
              <a:gd name="adj" fmla="val 2855"/>
            </a:avLst>
          </a:prstGeom>
          <a:solidFill>
            <a:srgbClr val="E67754"/>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r>
              <a:rPr lang="en-GB" sz="2800" dirty="0">
                <a:solidFill>
                  <a:schemeClr val="tx1"/>
                </a:solidFill>
                <a:latin typeface="Arial" panose="020B0604020202020204" pitchFamily="34" charset="0"/>
                <a:cs typeface="Arial" panose="020B0604020202020204" pitchFamily="34" charset="0"/>
              </a:rPr>
              <a:t>; α</a:t>
            </a:r>
            <a:r>
              <a:rPr lang="en-GB" sz="2800" baseline="-25000" dirty="0">
                <a:solidFill>
                  <a:schemeClr val="tx1"/>
                </a:solidFill>
                <a:latin typeface="Arial" panose="020B0604020202020204" pitchFamily="34" charset="0"/>
                <a:cs typeface="Arial" panose="020B0604020202020204" pitchFamily="34" charset="0"/>
              </a:rPr>
              <a:t>1</a:t>
            </a:r>
            <a:endParaRPr lang="en-GB" sz="2800" dirty="0">
              <a:solidFill>
                <a:schemeClr val="tx1"/>
              </a:solidFill>
              <a:latin typeface="Arial" panose="020B0604020202020204" pitchFamily="34" charset="0"/>
              <a:cs typeface="Arial" panose="020B0604020202020204" pitchFamily="34" charset="0"/>
            </a:endParaRPr>
          </a:p>
        </p:txBody>
      </p:sp>
      <p:sp>
        <p:nvSpPr>
          <p:cNvPr id="22" name="Rounded Rectangle 21"/>
          <p:cNvSpPr/>
          <p:nvPr/>
        </p:nvSpPr>
        <p:spPr>
          <a:xfrm>
            <a:off x="199767" y="3657546"/>
            <a:ext cx="3655147" cy="630023"/>
          </a:xfrm>
          <a:prstGeom prst="roundRect">
            <a:avLst>
              <a:gd name="adj" fmla="val 2855"/>
            </a:avLst>
          </a:prstGeom>
          <a:solidFill>
            <a:srgbClr val="8E9DD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  		δ</a:t>
            </a:r>
            <a:r>
              <a:rPr lang="en-GB" sz="2800" baseline="-25000" dirty="0">
                <a:solidFill>
                  <a:schemeClr val="tx1"/>
                </a:solidFill>
                <a:latin typeface="Arial" panose="020B0604020202020204" pitchFamily="34" charset="0"/>
                <a:cs typeface="Arial" panose="020B0604020202020204" pitchFamily="34" charset="0"/>
              </a:rPr>
              <a:t>11</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;δ</a:t>
            </a:r>
            <a:r>
              <a:rPr lang="en-GB" sz="2800" baseline="-25000" dirty="0">
                <a:solidFill>
                  <a:schemeClr val="tx1"/>
                </a:solidFill>
                <a:latin typeface="Arial" panose="020B0604020202020204" pitchFamily="34" charset="0"/>
                <a:cs typeface="Arial" panose="020B0604020202020204" pitchFamily="34" charset="0"/>
              </a:rPr>
              <a:t>22</a:t>
            </a:r>
          </a:p>
        </p:txBody>
      </p:sp>
      <p:sp>
        <p:nvSpPr>
          <p:cNvPr id="23" name="Rounded Rectangle 22"/>
          <p:cNvSpPr/>
          <p:nvPr/>
        </p:nvSpPr>
        <p:spPr>
          <a:xfrm>
            <a:off x="199767" y="4900265"/>
            <a:ext cx="3655147" cy="630023"/>
          </a:xfrm>
          <a:prstGeom prst="roundRect">
            <a:avLst>
              <a:gd name="adj" fmla="val 2855"/>
            </a:avLst>
          </a:prstGeom>
          <a:solidFill>
            <a:srgbClr val="E3C87D"/>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 		(αα)</a:t>
            </a:r>
            <a:r>
              <a:rPr lang="en-GB" sz="2800" baseline="-25000" dirty="0">
                <a:solidFill>
                  <a:schemeClr val="tx1"/>
                </a:solidFill>
                <a:latin typeface="Arial" panose="020B0604020202020204" pitchFamily="34" charset="0"/>
                <a:cs typeface="Arial" panose="020B0604020202020204" pitchFamily="34" charset="0"/>
              </a:rPr>
              <a:t>12</a:t>
            </a:r>
            <a:r>
              <a:rPr lang="en-GB" sz="2800" dirty="0">
                <a:solidFill>
                  <a:schemeClr val="tx1"/>
                </a:solidFill>
                <a:latin typeface="Arial" panose="020B0604020202020204" pitchFamily="34" charset="0"/>
                <a:cs typeface="Arial" panose="020B0604020202020204" pitchFamily="34" charset="0"/>
              </a:rPr>
              <a:t> </a:t>
            </a:r>
          </a:p>
        </p:txBody>
      </p:sp>
      <p:sp>
        <p:nvSpPr>
          <p:cNvPr id="24" name="Rounded Rectangle 23"/>
          <p:cNvSpPr/>
          <p:nvPr/>
        </p:nvSpPr>
        <p:spPr>
          <a:xfrm>
            <a:off x="184879" y="5868430"/>
            <a:ext cx="3670035" cy="630023"/>
          </a:xfrm>
          <a:prstGeom prst="roundRect">
            <a:avLst>
              <a:gd name="adj" fmla="val 2855"/>
            </a:avLst>
          </a:prstGeom>
          <a:solidFill>
            <a:srgbClr val="DBA5D8"/>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16" name="Rounded Rectangle 15"/>
          <p:cNvSpPr/>
          <p:nvPr/>
        </p:nvSpPr>
        <p:spPr>
          <a:xfrm rot="5400000">
            <a:off x="2077356" y="4036962"/>
            <a:ext cx="4342149" cy="630023"/>
          </a:xfrm>
          <a:prstGeom prst="roundRect">
            <a:avLst>
              <a:gd name="adj" fmla="val 2855"/>
            </a:avLst>
          </a:prstGeom>
          <a:solidFill>
            <a:srgbClr val="FFA3A3"/>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A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D</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AA</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XYZ</a:t>
            </a:r>
            <a:endParaRPr lang="en-GB" sz="2800" dirty="0">
              <a:solidFill>
                <a:schemeClr val="tx1"/>
              </a:solidFill>
              <a:latin typeface="Arial" panose="020B0604020202020204" pitchFamily="34" charset="0"/>
              <a:cs typeface="Arial" panose="020B0604020202020204" pitchFamily="34" charset="0"/>
            </a:endParaRPr>
          </a:p>
        </p:txBody>
      </p:sp>
      <p:sp>
        <p:nvSpPr>
          <p:cNvPr id="26" name="Rounded Rectangle 25"/>
          <p:cNvSpPr/>
          <p:nvPr/>
        </p:nvSpPr>
        <p:spPr>
          <a:xfrm>
            <a:off x="60036" y="1079292"/>
            <a:ext cx="11831397" cy="5625112"/>
          </a:xfrm>
          <a:prstGeom prst="roundRect">
            <a:avLst>
              <a:gd name="adj" fmla="val 2155"/>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p:cNvSpPr/>
          <p:nvPr/>
        </p:nvSpPr>
        <p:spPr>
          <a:xfrm rot="5400000">
            <a:off x="3121931" y="4021008"/>
            <a:ext cx="4342149" cy="630023"/>
          </a:xfrm>
          <a:prstGeom prst="roundRect">
            <a:avLst>
              <a:gd name="adj" fmla="val 2855"/>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M</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cxnSp>
        <p:nvCxnSpPr>
          <p:cNvPr id="29" name="Straight Arrow Connector 28"/>
          <p:cNvCxnSpPr/>
          <p:nvPr/>
        </p:nvCxnSpPr>
        <p:spPr>
          <a:xfrm>
            <a:off x="4248430" y="1600634"/>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278015" y="1609496"/>
            <a:ext cx="0" cy="690682"/>
          </a:xfrm>
          <a:prstGeom prst="straightConnector1">
            <a:avLst/>
          </a:prstGeom>
          <a:ln w="76200">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971260" y="970611"/>
            <a:ext cx="680484" cy="6388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p:cNvSpPr/>
          <p:nvPr/>
        </p:nvSpPr>
        <p:spPr>
          <a:xfrm>
            <a:off x="4979581" y="968841"/>
            <a:ext cx="680484" cy="638885"/>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ounded Rectangle 26"/>
          <p:cNvSpPr/>
          <p:nvPr/>
        </p:nvSpPr>
        <p:spPr>
          <a:xfrm>
            <a:off x="2926964" y="970611"/>
            <a:ext cx="6634717" cy="630023"/>
          </a:xfrm>
          <a:prstGeom prst="roundRect">
            <a:avLst>
              <a:gd name="adj" fmla="val 2855"/>
            </a:avLst>
          </a:prstGeom>
          <a:noFill/>
          <a:ln w="57150">
            <a:solidFill>
              <a:srgbClr val="0000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sz="3200"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σ²</a:t>
            </a:r>
            <a:r>
              <a:rPr lang="en-GB" sz="2800" baseline="-25000" dirty="0">
                <a:solidFill>
                  <a:prstClr val="black"/>
                </a:solidFill>
                <a:latin typeface="Arial" panose="020B0604020202020204" pitchFamily="34" charset="0"/>
                <a:cs typeface="Arial" panose="020B0604020202020204" pitchFamily="34" charset="0"/>
              </a:rPr>
              <a:t>M</a:t>
            </a:r>
            <a:r>
              <a:rPr lang="en-GB" sz="2800" dirty="0">
                <a:solidFill>
                  <a:prstClr val="black"/>
                </a:solidFill>
                <a:latin typeface="Arial" panose="020B0604020202020204" pitchFamily="34" charset="0"/>
                <a:cs typeface="Arial" panose="020B0604020202020204" pitchFamily="34" charset="0"/>
              </a:rPr>
              <a:t>  = σ²</a:t>
            </a:r>
            <a:r>
              <a:rPr lang="en-GB" sz="2800" baseline="-25000" dirty="0">
                <a:solidFill>
                  <a:prstClr val="black"/>
                </a:solidFill>
                <a:latin typeface="Arial" panose="020B0604020202020204" pitchFamily="34" charset="0"/>
                <a:cs typeface="Arial" panose="020B0604020202020204" pitchFamily="34" charset="0"/>
              </a:rPr>
              <a:t>G </a:t>
            </a:r>
            <a:r>
              <a:rPr lang="en-GB" sz="2800" dirty="0">
                <a:solidFill>
                  <a:prstClr val="black"/>
                </a:solidFill>
                <a:latin typeface="Arial" panose="020B0604020202020204" pitchFamily="34" charset="0"/>
                <a:cs typeface="Arial" panose="020B0604020202020204" pitchFamily="34" charset="0"/>
              </a:rPr>
              <a:t>+  </a:t>
            </a:r>
            <a:r>
              <a:rPr lang="en-GB" sz="2800" dirty="0">
                <a:solidFill>
                  <a:schemeClr val="tx1"/>
                </a:solidFill>
                <a:latin typeface="Arial" panose="020B0604020202020204" pitchFamily="34" charset="0"/>
                <a:cs typeface="Arial" panose="020B0604020202020204" pitchFamily="34" charset="0"/>
              </a:rPr>
              <a:t>σ²</a:t>
            </a:r>
            <a:r>
              <a:rPr lang="en-GB" sz="2800" baseline="-25000" dirty="0">
                <a:solidFill>
                  <a:schemeClr val="tx1"/>
                </a:solidFill>
                <a:latin typeface="Arial" panose="020B0604020202020204" pitchFamily="34" charset="0"/>
                <a:cs typeface="Arial" panose="020B0604020202020204" pitchFamily="34" charset="0"/>
              </a:rPr>
              <a:t>G∙E </a:t>
            </a:r>
            <a:r>
              <a:rPr lang="en-GB" sz="2800" dirty="0">
                <a:solidFill>
                  <a:schemeClr val="tx1"/>
                </a:solidFill>
                <a:latin typeface="Arial" panose="020B0604020202020204" pitchFamily="34" charset="0"/>
                <a:cs typeface="Arial" panose="020B0604020202020204" pitchFamily="34" charset="0"/>
              </a:rPr>
              <a:t>+  σ²</a:t>
            </a:r>
            <a:r>
              <a:rPr lang="en-GB" sz="2800" baseline="-25000" dirty="0">
                <a:solidFill>
                  <a:schemeClr val="tx1"/>
                </a:solidFill>
                <a:latin typeface="Arial" panose="020B0604020202020204" pitchFamily="34" charset="0"/>
                <a:cs typeface="Arial" panose="020B0604020202020204" pitchFamily="34" charset="0"/>
              </a:rPr>
              <a:t>R(G∙E)</a:t>
            </a:r>
            <a:endParaRPr lang="en-GB" sz="2800" dirty="0">
              <a:solidFill>
                <a:schemeClr val="tx1"/>
              </a:solidFill>
              <a:latin typeface="Arial" panose="020B0604020202020204" pitchFamily="34" charset="0"/>
              <a:cs typeface="Arial" panose="020B0604020202020204" pitchFamily="34" charset="0"/>
            </a:endParaRPr>
          </a:p>
        </p:txBody>
      </p:sp>
      <p:sp>
        <p:nvSpPr>
          <p:cNvPr id="28" name="Freeform 23"/>
          <p:cNvSpPr>
            <a:spLocks/>
          </p:cNvSpPr>
          <p:nvPr/>
        </p:nvSpPr>
        <p:spPr bwMode="auto">
          <a:xfrm>
            <a:off x="272405" y="2230994"/>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C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3"/>
          <p:cNvSpPr>
            <a:spLocks/>
          </p:cNvSpPr>
          <p:nvPr/>
        </p:nvSpPr>
        <p:spPr bwMode="auto">
          <a:xfrm>
            <a:off x="6445272" y="2230994"/>
            <a:ext cx="4320000" cy="4210050"/>
          </a:xfrm>
          <a:custGeom>
            <a:avLst/>
            <a:gdLst>
              <a:gd name="T0" fmla="*/ 100 w 8110"/>
              <a:gd name="T1" fmla="*/ 5302 h 5302"/>
              <a:gd name="T2" fmla="*/ 304 w 8110"/>
              <a:gd name="T3" fmla="*/ 5302 h 5302"/>
              <a:gd name="T4" fmla="*/ 507 w 8110"/>
              <a:gd name="T5" fmla="*/ 5302 h 5302"/>
              <a:gd name="T6" fmla="*/ 709 w 8110"/>
              <a:gd name="T7" fmla="*/ 5302 h 5302"/>
              <a:gd name="T8" fmla="*/ 912 w 8110"/>
              <a:gd name="T9" fmla="*/ 5302 h 5302"/>
              <a:gd name="T10" fmla="*/ 1114 w 8110"/>
              <a:gd name="T11" fmla="*/ 5302 h 5302"/>
              <a:gd name="T12" fmla="*/ 1317 w 8110"/>
              <a:gd name="T13" fmla="*/ 5302 h 5302"/>
              <a:gd name="T14" fmla="*/ 1521 w 8110"/>
              <a:gd name="T15" fmla="*/ 5301 h 5302"/>
              <a:gd name="T16" fmla="*/ 1723 w 8110"/>
              <a:gd name="T17" fmla="*/ 5297 h 5302"/>
              <a:gd name="T18" fmla="*/ 1926 w 8110"/>
              <a:gd name="T19" fmla="*/ 5286 h 5302"/>
              <a:gd name="T20" fmla="*/ 2128 w 8110"/>
              <a:gd name="T21" fmla="*/ 5254 h 5302"/>
              <a:gd name="T22" fmla="*/ 2331 w 8110"/>
              <a:gd name="T23" fmla="*/ 5181 h 5302"/>
              <a:gd name="T24" fmla="*/ 2535 w 8110"/>
              <a:gd name="T25" fmla="*/ 5027 h 5302"/>
              <a:gd name="T26" fmla="*/ 2736 w 8110"/>
              <a:gd name="T27" fmla="*/ 4739 h 5302"/>
              <a:gd name="T28" fmla="*/ 2940 w 8110"/>
              <a:gd name="T29" fmla="*/ 4260 h 5302"/>
              <a:gd name="T30" fmla="*/ 3141 w 8110"/>
              <a:gd name="T31" fmla="*/ 3553 h 5302"/>
              <a:gd name="T32" fmla="*/ 3345 w 8110"/>
              <a:gd name="T33" fmla="*/ 2643 h 5302"/>
              <a:gd name="T34" fmla="*/ 3548 w 8110"/>
              <a:gd name="T35" fmla="*/ 1639 h 5302"/>
              <a:gd name="T36" fmla="*/ 3750 w 8110"/>
              <a:gd name="T37" fmla="*/ 729 h 5302"/>
              <a:gd name="T38" fmla="*/ 3953 w 8110"/>
              <a:gd name="T39" fmla="*/ 130 h 5302"/>
              <a:gd name="T40" fmla="*/ 4155 w 8110"/>
              <a:gd name="T41" fmla="*/ 0 h 5302"/>
              <a:gd name="T42" fmla="*/ 4358 w 8110"/>
              <a:gd name="T43" fmla="*/ 378 h 5302"/>
              <a:gd name="T44" fmla="*/ 4562 w 8110"/>
              <a:gd name="T45" fmla="*/ 1159 h 5302"/>
              <a:gd name="T46" fmla="*/ 4764 w 8110"/>
              <a:gd name="T47" fmla="*/ 2143 h 5302"/>
              <a:gd name="T48" fmla="*/ 4967 w 8110"/>
              <a:gd name="T49" fmla="*/ 3118 h 5302"/>
              <a:gd name="T50" fmla="*/ 5169 w 8110"/>
              <a:gd name="T51" fmla="*/ 3935 h 5302"/>
              <a:gd name="T52" fmla="*/ 5372 w 8110"/>
              <a:gd name="T53" fmla="*/ 4527 h 5302"/>
              <a:gd name="T54" fmla="*/ 5575 w 8110"/>
              <a:gd name="T55" fmla="*/ 4904 h 5302"/>
              <a:gd name="T56" fmla="*/ 5777 w 8110"/>
              <a:gd name="T57" fmla="*/ 5117 h 5302"/>
              <a:gd name="T58" fmla="*/ 5981 w 8110"/>
              <a:gd name="T59" fmla="*/ 5224 h 5302"/>
              <a:gd name="T60" fmla="*/ 6182 w 8110"/>
              <a:gd name="T61" fmla="*/ 5272 h 5302"/>
              <a:gd name="T62" fmla="*/ 6386 w 8110"/>
              <a:gd name="T63" fmla="*/ 5292 h 5302"/>
              <a:gd name="T64" fmla="*/ 6589 w 8110"/>
              <a:gd name="T65" fmla="*/ 5299 h 5302"/>
              <a:gd name="T66" fmla="*/ 6791 w 8110"/>
              <a:gd name="T67" fmla="*/ 5302 h 5302"/>
              <a:gd name="T68" fmla="*/ 6994 w 8110"/>
              <a:gd name="T69" fmla="*/ 5302 h 5302"/>
              <a:gd name="T70" fmla="*/ 7196 w 8110"/>
              <a:gd name="T71" fmla="*/ 5302 h 5302"/>
              <a:gd name="T72" fmla="*/ 7399 w 8110"/>
              <a:gd name="T73" fmla="*/ 5302 h 5302"/>
              <a:gd name="T74" fmla="*/ 7603 w 8110"/>
              <a:gd name="T75" fmla="*/ 5302 h 5302"/>
              <a:gd name="T76" fmla="*/ 7804 w 8110"/>
              <a:gd name="T77" fmla="*/ 5302 h 5302"/>
              <a:gd name="T78" fmla="*/ 8008 w 8110"/>
              <a:gd name="T79" fmla="*/ 5302 h 5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110" h="5302">
                <a:moveTo>
                  <a:pt x="0" y="5302"/>
                </a:moveTo>
                <a:lnTo>
                  <a:pt x="100" y="5302"/>
                </a:lnTo>
                <a:lnTo>
                  <a:pt x="202" y="5302"/>
                </a:lnTo>
                <a:lnTo>
                  <a:pt x="304" y="5302"/>
                </a:lnTo>
                <a:lnTo>
                  <a:pt x="406" y="5302"/>
                </a:lnTo>
                <a:lnTo>
                  <a:pt x="507" y="5302"/>
                </a:lnTo>
                <a:lnTo>
                  <a:pt x="607" y="5302"/>
                </a:lnTo>
                <a:lnTo>
                  <a:pt x="709" y="5302"/>
                </a:lnTo>
                <a:lnTo>
                  <a:pt x="811" y="5302"/>
                </a:lnTo>
                <a:lnTo>
                  <a:pt x="912" y="5302"/>
                </a:lnTo>
                <a:lnTo>
                  <a:pt x="1014" y="5302"/>
                </a:lnTo>
                <a:lnTo>
                  <a:pt x="1114" y="5302"/>
                </a:lnTo>
                <a:lnTo>
                  <a:pt x="1216" y="5302"/>
                </a:lnTo>
                <a:lnTo>
                  <a:pt x="1317" y="5302"/>
                </a:lnTo>
                <a:lnTo>
                  <a:pt x="1419" y="5302"/>
                </a:lnTo>
                <a:lnTo>
                  <a:pt x="1521" y="5301"/>
                </a:lnTo>
                <a:lnTo>
                  <a:pt x="1621" y="5299"/>
                </a:lnTo>
                <a:lnTo>
                  <a:pt x="1723" y="5297"/>
                </a:lnTo>
                <a:lnTo>
                  <a:pt x="1824" y="5292"/>
                </a:lnTo>
                <a:lnTo>
                  <a:pt x="1926" y="5286"/>
                </a:lnTo>
                <a:lnTo>
                  <a:pt x="2028" y="5272"/>
                </a:lnTo>
                <a:lnTo>
                  <a:pt x="2128" y="5254"/>
                </a:lnTo>
                <a:lnTo>
                  <a:pt x="2229" y="5224"/>
                </a:lnTo>
                <a:lnTo>
                  <a:pt x="2331" y="5181"/>
                </a:lnTo>
                <a:lnTo>
                  <a:pt x="2433" y="5117"/>
                </a:lnTo>
                <a:lnTo>
                  <a:pt x="2535" y="5027"/>
                </a:lnTo>
                <a:lnTo>
                  <a:pt x="2635" y="4904"/>
                </a:lnTo>
                <a:lnTo>
                  <a:pt x="2736" y="4739"/>
                </a:lnTo>
                <a:lnTo>
                  <a:pt x="2838" y="4527"/>
                </a:lnTo>
                <a:lnTo>
                  <a:pt x="2940" y="4260"/>
                </a:lnTo>
                <a:lnTo>
                  <a:pt x="3041" y="3935"/>
                </a:lnTo>
                <a:lnTo>
                  <a:pt x="3141" y="3553"/>
                </a:lnTo>
                <a:lnTo>
                  <a:pt x="3243" y="3118"/>
                </a:lnTo>
                <a:lnTo>
                  <a:pt x="3345" y="2643"/>
                </a:lnTo>
                <a:lnTo>
                  <a:pt x="3446" y="2143"/>
                </a:lnTo>
                <a:lnTo>
                  <a:pt x="3548" y="1639"/>
                </a:lnTo>
                <a:lnTo>
                  <a:pt x="3648" y="1159"/>
                </a:lnTo>
                <a:lnTo>
                  <a:pt x="3750" y="729"/>
                </a:lnTo>
                <a:lnTo>
                  <a:pt x="3852" y="378"/>
                </a:lnTo>
                <a:lnTo>
                  <a:pt x="3953" y="130"/>
                </a:lnTo>
                <a:lnTo>
                  <a:pt x="4055" y="0"/>
                </a:lnTo>
                <a:lnTo>
                  <a:pt x="4155" y="0"/>
                </a:lnTo>
                <a:lnTo>
                  <a:pt x="4257" y="130"/>
                </a:lnTo>
                <a:lnTo>
                  <a:pt x="4358" y="378"/>
                </a:lnTo>
                <a:lnTo>
                  <a:pt x="4460" y="729"/>
                </a:lnTo>
                <a:lnTo>
                  <a:pt x="4562" y="1159"/>
                </a:lnTo>
                <a:lnTo>
                  <a:pt x="4662" y="1639"/>
                </a:lnTo>
                <a:lnTo>
                  <a:pt x="4764" y="2143"/>
                </a:lnTo>
                <a:lnTo>
                  <a:pt x="4865" y="2643"/>
                </a:lnTo>
                <a:lnTo>
                  <a:pt x="4967" y="3118"/>
                </a:lnTo>
                <a:lnTo>
                  <a:pt x="5069" y="3553"/>
                </a:lnTo>
                <a:lnTo>
                  <a:pt x="5169" y="3935"/>
                </a:lnTo>
                <a:lnTo>
                  <a:pt x="5270" y="4260"/>
                </a:lnTo>
                <a:lnTo>
                  <a:pt x="5372" y="4527"/>
                </a:lnTo>
                <a:lnTo>
                  <a:pt x="5474" y="4739"/>
                </a:lnTo>
                <a:lnTo>
                  <a:pt x="5575" y="4904"/>
                </a:lnTo>
                <a:lnTo>
                  <a:pt x="5675" y="5027"/>
                </a:lnTo>
                <a:lnTo>
                  <a:pt x="5777" y="5117"/>
                </a:lnTo>
                <a:lnTo>
                  <a:pt x="5879" y="5181"/>
                </a:lnTo>
                <a:lnTo>
                  <a:pt x="5981" y="5224"/>
                </a:lnTo>
                <a:lnTo>
                  <a:pt x="6082" y="5254"/>
                </a:lnTo>
                <a:lnTo>
                  <a:pt x="6182" y="5272"/>
                </a:lnTo>
                <a:lnTo>
                  <a:pt x="6284" y="5286"/>
                </a:lnTo>
                <a:lnTo>
                  <a:pt x="6386" y="5292"/>
                </a:lnTo>
                <a:lnTo>
                  <a:pt x="6487" y="5297"/>
                </a:lnTo>
                <a:lnTo>
                  <a:pt x="6589" y="5299"/>
                </a:lnTo>
                <a:lnTo>
                  <a:pt x="6689" y="5301"/>
                </a:lnTo>
                <a:lnTo>
                  <a:pt x="6791" y="5302"/>
                </a:lnTo>
                <a:lnTo>
                  <a:pt x="6893" y="5302"/>
                </a:lnTo>
                <a:lnTo>
                  <a:pt x="6994" y="5302"/>
                </a:lnTo>
                <a:lnTo>
                  <a:pt x="7096" y="5302"/>
                </a:lnTo>
                <a:lnTo>
                  <a:pt x="7196" y="5302"/>
                </a:lnTo>
                <a:lnTo>
                  <a:pt x="7298" y="5302"/>
                </a:lnTo>
                <a:lnTo>
                  <a:pt x="7399" y="5302"/>
                </a:lnTo>
                <a:lnTo>
                  <a:pt x="7501" y="5302"/>
                </a:lnTo>
                <a:lnTo>
                  <a:pt x="7603" y="5302"/>
                </a:lnTo>
                <a:lnTo>
                  <a:pt x="7703" y="5302"/>
                </a:lnTo>
                <a:lnTo>
                  <a:pt x="7804" y="5302"/>
                </a:lnTo>
                <a:lnTo>
                  <a:pt x="7906" y="5302"/>
                </a:lnTo>
                <a:lnTo>
                  <a:pt x="8008" y="5302"/>
                </a:lnTo>
                <a:lnTo>
                  <a:pt x="8110" y="5302"/>
                </a:lnTo>
              </a:path>
            </a:pathLst>
          </a:custGeom>
          <a:noFill/>
          <a:ln w="33338">
            <a:solidFill>
              <a:srgbClr val="92D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TextBox 6"/>
          <p:cNvSpPr txBox="1"/>
          <p:nvPr/>
        </p:nvSpPr>
        <p:spPr>
          <a:xfrm>
            <a:off x="5701294" y="2505313"/>
            <a:ext cx="6152039"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Hopefully you've already noticed that </a:t>
            </a:r>
            <a:r>
              <a:rPr lang="en-GB"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baseline="-25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baseline="-25000" dirty="0">
                <a:solidFill>
                  <a:prstClr val="black"/>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 not mentioned here! You know why. If each candidate is tested in its ‘private’ environment, then </a:t>
            </a:r>
            <a:r>
              <a:rPr lang="en-GB" dirty="0">
                <a:solidFill>
                  <a:prstClr val="black"/>
                </a:solidFill>
                <a:latin typeface="Arial" panose="020B0604020202020204" pitchFamily="34" charset="0"/>
                <a:cs typeface="Arial" panose="020B0604020202020204" pitchFamily="34" charset="0"/>
              </a:rPr>
              <a:t>σ²</a:t>
            </a:r>
            <a:r>
              <a:rPr lang="en-GB" baseline="-25000" dirty="0">
                <a:solidFill>
                  <a:prstClr val="black"/>
                </a:solidFill>
                <a:latin typeface="Arial" panose="020B0604020202020204" pitchFamily="34" charset="0"/>
                <a:cs typeface="Arial" panose="020B0604020202020204" pitchFamily="34" charset="0"/>
              </a:rPr>
              <a:t>E </a:t>
            </a:r>
            <a:r>
              <a:rPr lang="en-GB" dirty="0">
                <a:solidFill>
                  <a:prstClr val="black"/>
                </a:solidFill>
                <a:latin typeface="Arial" panose="020B0604020202020204" pitchFamily="34" charset="0"/>
                <a:cs typeface="Arial" panose="020B0604020202020204" pitchFamily="34" charset="0"/>
              </a:rPr>
              <a:t>must be included – then E effects impact the differences between the P values (some live in fertile environments, some in stressful ones). Such setting is mostly true in animal breeding and to some ex-tent in participatory plant breeding. Yet, we mostly avoid this. We grow all candidates together in the same environ-</a:t>
            </a:r>
            <a:r>
              <a:rPr lang="en-GB" dirty="0" err="1">
                <a:solidFill>
                  <a:prstClr val="black"/>
                </a:solidFill>
                <a:latin typeface="Arial" panose="020B0604020202020204" pitchFamily="34" charset="0"/>
                <a:cs typeface="Arial" panose="020B0604020202020204" pitchFamily="34" charset="0"/>
              </a:rPr>
              <a:t>ment</a:t>
            </a:r>
            <a:r>
              <a:rPr lang="en-GB" dirty="0">
                <a:solidFill>
                  <a:prstClr val="black"/>
                </a:solidFill>
                <a:latin typeface="Arial" panose="020B0604020202020204" pitchFamily="34" charset="0"/>
                <a:cs typeface="Arial" panose="020B0604020202020204" pitchFamily="34" charset="0"/>
              </a:rPr>
              <a:t>(s). </a:t>
            </a:r>
            <a:r>
              <a:rPr lang="en-GB" dirty="0">
                <a:latin typeface="Arial" panose="020B0604020202020204" pitchFamily="34" charset="0"/>
                <a:cs typeface="Arial" panose="020B0604020202020204" pitchFamily="34" charset="0"/>
              </a:rPr>
              <a:t>Therefore, no one can rightly complain that they were in a stressful environment and others were not. Everyone was everywhere! So, E does not contribute to differences between candidates’ P values.</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The equation here considers E=1 and r=1 (just for ease).</a:t>
            </a:r>
          </a:p>
        </p:txBody>
      </p:sp>
      <p:sp>
        <p:nvSpPr>
          <p:cNvPr id="34" name="Textfeld 5">
            <a:extLst>
              <a:ext uri="{FF2B5EF4-FFF2-40B4-BE49-F238E27FC236}">
                <a16:creationId xmlns:a16="http://schemas.microsoft.com/office/drawing/2014/main" id="{7ABC39FE-3780-45DC-80AE-46FCD2CFEDF1}"/>
              </a:ext>
            </a:extLst>
          </p:cNvPr>
          <p:cNvSpPr txBox="1"/>
          <p:nvPr/>
        </p:nvSpPr>
        <p:spPr>
          <a:xfrm>
            <a:off x="11514337" y="6365560"/>
            <a:ext cx="67766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967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4916</Words>
  <Application>Microsoft Office PowerPoint</Application>
  <PresentationFormat>Widescreen</PresentationFormat>
  <Paragraphs>299</Paragraphs>
  <Slides>34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15</vt:i4>
      </vt:variant>
      <vt:variant>
        <vt:lpstr>Slide Titles</vt:lpstr>
      </vt:variant>
      <vt:variant>
        <vt:i4>34</vt:i4>
      </vt:variant>
    </vt:vector>
  </HeadingPairs>
  <TitlesOfParts>
    <vt:vector size="55" baseType="lpstr">
      <vt:lpstr>Arial</vt:lpstr>
      <vt:lpstr>Arial Narrow</vt:lpstr>
      <vt:lpstr>Calibri</vt:lpstr>
      <vt:lpstr>Calibri Light</vt:lpstr>
      <vt:lpstr>Cambria Math</vt:lpstr>
      <vt:lpstr>Office Theme</vt:lpstr>
      <vt:lpstr>file:///C:\Göttingen\W.Link\Daten%20(D)\MODULE\Modul-GPPB\GPPB%20WS%202020-21+2022-23\plus%2023-24\CCS%20%207%20QTLs%20table%20nachgebaut-2.docx</vt:lpstr>
      <vt:lpstr>file:///C:\Göttingen\W.Link\Daten%20(D)\MODULE\Modul-GPPB\GPPB%20WS%202020-21+2022-23\plus%2023-24\If%20the%20values%20xi%20for%20which%20you%20want%20to%20calculate%20a%20variance%20are%20effects.docx</vt:lpstr>
      <vt:lpstr>file:///C:\Göttingen\W.Link\Daten%20(D)\MODULE\Modul-GPPB\GPPB%20WS%202020-21+2022-23\plus%2023-24\CCS%20%20QTLs2%20alone.docx</vt:lpstr>
      <vt:lpstr>file:///C:\Göttingen\W.Link\Daten%20(D)\MODULE\Modul-GPPB\GPPB%20WS%202020-21+2022-23\plus%2023-24\CCS%20%20QTLs2%20alone.docx</vt:lpstr>
      <vt:lpstr>file:///C:\Göttingen\W.Link\Daten%20(D)\MODULE\Modul-GPPB\GPPB%20WS%202020-21+2022-23\plus%2023-24\CCS%20%20QTLs2%20alone.docx</vt:lpstr>
      <vt:lpstr>file:///C:\Göttingen\W.Link\Daten%20(D)\MODULE\Modul-GPPB\GPPB%20WS%202020-21+2022-23\plus%2023-24\tab%20µ%20alpha%20delta%20in%20HWE%20is%20zero.docx</vt:lpstr>
      <vt:lpstr>file:///C:\Göttingen\W.Link\Daten%20(D)\MODULE\Modul-GPPB\GPPB%20WS%202020-21+2022-23\plus%2023-24\tab%20µ%20alpha%20delta%20in%20HWE%20is%20zero.docx</vt:lpstr>
      <vt:lpstr>file:///C:\Göttingen\W.Link\Daten%20(D)\MODULE\Modul-GPPB\GPPB%20WS%202020-21+2022-23\plus%2023-24\tab%20µ%20alpha%20delta%20in%20HWE%20is%20zero.docx</vt:lpstr>
      <vt:lpstr>file:///C:\Göttingen\W.Link\Daten%20(D)\MODULE\Modul-GPPB\GPPB%20WS%202020-21+2022-23\plus%2023-24\random%20association%20first%20second%20allele%20HWE.docx</vt:lpstr>
      <vt:lpstr>file:///C:\Göttingen\W.Link\Daten%20(D)\MODULE\Modul-GPPB\GPPB%20WS%202020-21+2022-23\plus%2023-24\Correlation%20coefficient%20r%20between%20allele%20from%20parent%201.docx</vt:lpstr>
      <vt:lpstr>file:///C:\Göttingen\W.Link\Daten%20(D)\MODULE\Modul-GPPB\GPPB%20WS%202020-21+2022-23\plus%2023-24\To%20see%20which%20one%20came%20from%20parent%201.docx</vt:lpstr>
      <vt:lpstr>file:///C:\Göttingen\W.Link\Daten%20(D)\MODULE\Modul-GPPB\GPPB%20WS%202020-21+2022-23\plus%2023-24\CCS%20%20QTLs2%20alone.docx</vt:lpstr>
      <vt:lpstr>file:///C:\Göttingen\W.Link\Daten%20(D)\MODULE\Modul-GPPB\GPPB%20WS%202020-21+2022-23\plus%2023-24\CCS%20%20QTLs2%20alone.docx</vt:lpstr>
      <vt:lpstr>file:///C:\Göttingen\W.Link\Daten%20(D)\MODULE\Modul-GPPB\GPPB%20WS%202020-21+2022-23\plus%2023-24\Beispiel%20für%20un-korreliertheit%20orthogonal%20und%20so%20alpha%20delta.docx</vt:lpstr>
      <vt:lpstr>file:///C:\Göttingen\W.Link\Daten%20(D)\MODULE\Modul-GPPB\GPPB%20WS%202020-21+2022-23\plus%2023-24\Beispiel%20für%20un-korreliertheit%20orthogonal%20und%20so%20alpha%20delta.docx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655</cp:revision>
  <dcterms:created xsi:type="dcterms:W3CDTF">2024-07-15T09:04:47Z</dcterms:created>
  <dcterms:modified xsi:type="dcterms:W3CDTF">2026-09-14T13:29:48Z</dcterms:modified>
</cp:coreProperties>
</file>